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340" r:id="rId3"/>
    <p:sldId id="341" r:id="rId4"/>
    <p:sldId id="343" r:id="rId5"/>
    <p:sldId id="342" r:id="rId6"/>
    <p:sldId id="344" r:id="rId7"/>
    <p:sldId id="347" r:id="rId8"/>
    <p:sldId id="348" r:id="rId9"/>
    <p:sldId id="363" r:id="rId10"/>
    <p:sldId id="364" r:id="rId11"/>
    <p:sldId id="349" r:id="rId12"/>
    <p:sldId id="361" r:id="rId13"/>
    <p:sldId id="362" r:id="rId14"/>
    <p:sldId id="351" r:id="rId15"/>
    <p:sldId id="365" r:id="rId16"/>
    <p:sldId id="366" r:id="rId17"/>
    <p:sldId id="367" r:id="rId18"/>
    <p:sldId id="352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8" r:id="rId27"/>
    <p:sldId id="371" r:id="rId28"/>
    <p:sldId id="370" r:id="rId29"/>
    <p:sldId id="369" r:id="rId30"/>
    <p:sldId id="372" r:id="rId31"/>
    <p:sldId id="377" r:id="rId32"/>
    <p:sldId id="373" r:id="rId33"/>
    <p:sldId id="374" r:id="rId34"/>
    <p:sldId id="375" r:id="rId35"/>
    <p:sldId id="378" r:id="rId36"/>
    <p:sldId id="376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8" r:id="rId50"/>
    <p:sldId id="397" r:id="rId51"/>
    <p:sldId id="391" r:id="rId52"/>
    <p:sldId id="394" r:id="rId53"/>
    <p:sldId id="395" r:id="rId54"/>
    <p:sldId id="392" r:id="rId55"/>
    <p:sldId id="396" r:id="rId56"/>
    <p:sldId id="399" r:id="rId57"/>
    <p:sldId id="400" r:id="rId58"/>
    <p:sldId id="353" r:id="rId59"/>
    <p:sldId id="293" r:id="rId60"/>
    <p:sldId id="292" r:id="rId6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8F8"/>
    <a:srgbClr val="CDF2FF"/>
    <a:srgbClr val="BDF4FB"/>
    <a:srgbClr val="FFFFFF"/>
    <a:srgbClr val="57C57C"/>
    <a:srgbClr val="64D271"/>
    <a:srgbClr val="77D782"/>
    <a:srgbClr val="63CF84"/>
    <a:srgbClr val="003399"/>
    <a:srgbClr val="78D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917" autoAdjust="0"/>
  </p:normalViewPr>
  <p:slideViewPr>
    <p:cSldViewPr snapToGrid="0">
      <p:cViewPr varScale="1">
        <p:scale>
          <a:sx n="54" d="100"/>
          <a:sy n="54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88D47-1B8B-4184-8695-C2791CB60FC5}" type="datetimeFigureOut">
              <a:rPr lang="sk-SK" smtClean="0"/>
              <a:t>6.4.2017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5C480-914E-4BFF-8D19-1CCBF310FA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472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9115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1.obr. Korenie nasypané do vody</a:t>
            </a:r>
          </a:p>
          <a:p>
            <a:r>
              <a:rPr lang="sk-SK" dirty="0" smtClean="0"/>
              <a:t>2. obr. na prst bola</a:t>
            </a:r>
            <a:r>
              <a:rPr lang="sk-SK" baseline="0" dirty="0" smtClean="0"/>
              <a:t> daná kvapka saponátu, po vložení prstu do vody sa povrchové napätie vody prerušilo ...</a:t>
            </a:r>
          </a:p>
          <a:p>
            <a:endParaRPr lang="sk-SK" baseline="0" dirty="0" smtClean="0"/>
          </a:p>
          <a:p>
            <a:r>
              <a:rPr lang="sk-SK" baseline="0" dirty="0" smtClean="0"/>
              <a:t>Pozri: http://www.instructables.com/id/How-Dish-Soap-Works-Water-Surface-Tension-Experime/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763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1108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2467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8217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7847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8586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5868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0936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 smtClean="0"/>
              <a:t>Treciu silu </a:t>
            </a:r>
            <a:r>
              <a:rPr lang="sk-SK" b="1" dirty="0" smtClean="0"/>
              <a:t>zmenšujeme</a:t>
            </a:r>
            <a:r>
              <a:rPr lang="sk-SK" dirty="0" smtClean="0"/>
              <a:t> pri lyžiach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 smtClean="0"/>
              <a:t>treciu silu </a:t>
            </a:r>
            <a:r>
              <a:rPr lang="sk-SK" b="1" dirty="0" smtClean="0"/>
              <a:t>zväčšujeme</a:t>
            </a:r>
            <a:r>
              <a:rPr lang="sk-SK" dirty="0" smtClean="0"/>
              <a:t> posypovou soľou.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53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087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717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Pozri viac: https://www.google.sk/search?q=kame%C5%88&amp;biw=1366&amp;bih=571&amp;source=lnms&amp;tbm=isch&amp;sa=X&amp;ved=0ahUKEwjzxOrR4cHRAhULuhoKHeT2A0oQ_AUIBigB#tbm=isch&amp;q=hustota+voda+olej+sirup&amp;imgrc=rzpPw7_PDuBQ1M%3A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264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4469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Voda sa pri cca 100°C mení na paru a pri 0°C na ľad (čiže pevnú látku)… 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toho vyplýva, že čím je voda studenšia, tým má väčšiu hustotu. Naopak teplá voda má menšiu hustotu a teda studená voda klesá ku dnu a teplá sa tlačí ku hladine.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6632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to podobné aj pri mori – vyššie k hladine je teplejšia voda, smerom ku dnu je chladnejšia.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7485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to podobné aj pri mori – vyššie k hladine je teplejšia voda, smerom ku dnu je chladnejšia.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9244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>
                <a:effectLst/>
              </a:rPr>
              <a:t>Čistá</a:t>
            </a:r>
            <a:r>
              <a:rPr lang="sk-SK" b="1" baseline="0" dirty="0" smtClean="0">
                <a:effectLst/>
              </a:rPr>
              <a:t> voda má veľké povrchové napätie – akoby sa dvaja ľudia držali pevne za ruky.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984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>
                <a:effectLst/>
              </a:rPr>
              <a:t>Čistá</a:t>
            </a:r>
            <a:r>
              <a:rPr lang="sk-SK" b="1" baseline="0" dirty="0" smtClean="0">
                <a:effectLst/>
              </a:rPr>
              <a:t> voda má veľké povrchové napätie – akoby sa dvaja ľudia držali pevne za ruky.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C480-914E-4BFF-8D19-1CCBF310FAB2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316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4B5-55C0-445D-9D32-86366E8BFCAA}" type="datetimeFigureOut">
              <a:rPr lang="sk-SK" smtClean="0"/>
              <a:t>6.4.2017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093B7FD-05CF-4A7A-B1F4-8A000C4BDD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441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4B5-55C0-445D-9D32-86366E8BFCAA}" type="datetimeFigureOut">
              <a:rPr lang="sk-SK" smtClean="0"/>
              <a:t>6.4.2017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B7FD-05CF-4A7A-B1F4-8A000C4BDD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908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4B5-55C0-445D-9D32-86366E8BFCAA}" type="datetimeFigureOut">
              <a:rPr lang="sk-SK" smtClean="0"/>
              <a:t>6.4.2017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B7FD-05CF-4A7A-B1F4-8A000C4BDD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124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4B5-55C0-445D-9D32-86366E8BFCAA}" type="datetimeFigureOut">
              <a:rPr lang="sk-SK" smtClean="0"/>
              <a:t>6.4.2017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B7FD-05CF-4A7A-B1F4-8A000C4BDD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451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D8004B5-55C0-445D-9D32-86366E8BFCAA}" type="datetimeFigureOut">
              <a:rPr lang="sk-SK" smtClean="0"/>
              <a:t>6.4.2017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093B7FD-05CF-4A7A-B1F4-8A000C4BDD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596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4B5-55C0-445D-9D32-86366E8BFCAA}" type="datetimeFigureOut">
              <a:rPr lang="sk-SK" smtClean="0"/>
              <a:t>6.4.2017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B7FD-05CF-4A7A-B1F4-8A000C4BDD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132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4B5-55C0-445D-9D32-86366E8BFCAA}" type="datetimeFigureOut">
              <a:rPr lang="sk-SK" smtClean="0"/>
              <a:t>6.4.2017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B7FD-05CF-4A7A-B1F4-8A000C4BDD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263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4B5-55C0-445D-9D32-86366E8BFCAA}" type="datetimeFigureOut">
              <a:rPr lang="sk-SK" smtClean="0"/>
              <a:t>6.4.2017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B7FD-05CF-4A7A-B1F4-8A000C4BDD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0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4B5-55C0-445D-9D32-86366E8BFCAA}" type="datetimeFigureOut">
              <a:rPr lang="sk-SK" smtClean="0"/>
              <a:t>6.4.2017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B7FD-05CF-4A7A-B1F4-8A000C4BDD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823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4B5-55C0-445D-9D32-86366E8BFCAA}" type="datetimeFigureOut">
              <a:rPr lang="sk-SK" smtClean="0"/>
              <a:t>6.4.2017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B7FD-05CF-4A7A-B1F4-8A000C4BDD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350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4B5-55C0-445D-9D32-86366E8BFCAA}" type="datetimeFigureOut">
              <a:rPr lang="sk-SK" smtClean="0"/>
              <a:t>6.4.2017</a:t>
            </a:fld>
            <a:endParaRPr lang="sk-S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B7FD-05CF-4A7A-B1F4-8A000C4BDD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79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D8004B5-55C0-445D-9D32-86366E8BFCAA}" type="datetimeFigureOut">
              <a:rPr lang="sk-SK" smtClean="0"/>
              <a:t>6.4.2017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093B7FD-05CF-4A7A-B1F4-8A000C4BDD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213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frm=1&amp;source=images&amp;cd=&amp;cad=rja&amp;uact=8&amp;ved=0ahUKEwjmrsil-v7RAhXFzRQKHYDTCvUQjRwIBw&amp;url=http://obrazky.4ever.sk/tag/25628/plavacie-koleso&amp;bvm=bv.146094739,d.bGg&amp;psig=AFQjCNEWXR4lOTXuq08F0xjoW49GmmxPlQ&amp;ust=1486590221436263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3" Type="http://schemas.openxmlformats.org/officeDocument/2006/relationships/image" Target="../media/image68.jpg"/><Relationship Id="rId7" Type="http://schemas.openxmlformats.org/officeDocument/2006/relationships/image" Target="../media/image7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g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g"/><Relationship Id="rId4" Type="http://schemas.openxmlformats.org/officeDocument/2006/relationships/image" Target="../media/image10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gtog.e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4.jpg"/><Relationship Id="rId7" Type="http://schemas.openxmlformats.org/officeDocument/2006/relationships/image" Target="../media/image3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8.PNG"/><Relationship Id="rId4" Type="http://schemas.openxmlformats.org/officeDocument/2006/relationships/image" Target="../media/image29.jpe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11500" b="1" dirty="0" smtClean="0">
                <a:latin typeface="Calibri" panose="020F0502020204030204" pitchFamily="34" charset="0"/>
              </a:rPr>
              <a:t>PRÍRODOVEDA</a:t>
            </a:r>
            <a:endParaRPr lang="sk-SK" sz="11500" b="1" dirty="0">
              <a:latin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latin typeface="Calibri" panose="020F0502020204030204" pitchFamily="34" charset="0"/>
              </a:rPr>
              <a:t>3. ročník </a:t>
            </a:r>
            <a:r>
              <a:rPr lang="sk-SK" sz="2400" b="1" dirty="0">
                <a:latin typeface="Calibri" panose="020F0502020204030204" pitchFamily="34" charset="0"/>
              </a:rPr>
              <a:t>ZŠ  II. </a:t>
            </a:r>
            <a:r>
              <a:rPr lang="sk-SK" sz="2400" b="1" dirty="0" smtClean="0">
                <a:latin typeface="Calibri" panose="020F0502020204030204" pitchFamily="34" charset="0"/>
              </a:rPr>
              <a:t>polrok</a:t>
            </a:r>
            <a:endParaRPr lang="sk-SK" sz="2400" b="1" dirty="0">
              <a:latin typeface="Calibri" panose="020F050202020403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9868619" y="4277713"/>
            <a:ext cx="75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</a:rPr>
              <a:t>2.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97224" y="322729"/>
            <a:ext cx="227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HUSTOTA je   ...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855694" y="322728"/>
            <a:ext cx="49216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jednou z </a:t>
            </a:r>
            <a:r>
              <a:rPr lang="sk-SK" sz="2400" b="1" dirty="0" smtClean="0">
                <a:latin typeface="Calibri" panose="020F0502020204030204" pitchFamily="34" charset="0"/>
              </a:rPr>
              <a:t>vlastností látok.</a:t>
            </a:r>
            <a:endParaRPr lang="sk-SK" sz="2400" b="1" dirty="0">
              <a:latin typeface="Calibri" panose="020F050202020403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97224" y="977152"/>
            <a:ext cx="516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Hustota látok sa dá merať  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249272" y="1033191"/>
            <a:ext cx="21156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" panose="020F0502020204030204" pitchFamily="34" charset="0"/>
              </a:rPr>
              <a:t>hustomerom.</a:t>
            </a:r>
            <a:endParaRPr lang="sk-SK" sz="2400" b="1" dirty="0">
              <a:latin typeface="Calibri" panose="020F050202020403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18235" r="13034" b="18706"/>
          <a:stretch/>
        </p:blipFill>
        <p:spPr>
          <a:xfrm>
            <a:off x="3005652" y="1734505"/>
            <a:ext cx="2621707" cy="1739153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197224" y="3711387"/>
            <a:ext cx="697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Na vode plávajú tie kvapaliny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ktoré  ...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1681651" y="4214783"/>
            <a:ext cx="664130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sa </a:t>
            </a:r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nezmiešajú s vodou </a:t>
            </a:r>
            <a:endParaRPr lang="sk-SK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sk-SK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zároveň majú </a:t>
            </a:r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menšiu hustotu </a:t>
            </a:r>
            <a:r>
              <a:rPr lang="sk-SK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ako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voda.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30" y="322728"/>
            <a:ext cx="4246283" cy="6369425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225975" y="5549176"/>
            <a:ext cx="697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Uveď príklad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kvapalín, ktoré plávajú na vode.</a:t>
            </a:r>
            <a:endParaRPr lang="sk-SK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7687959" y="2483248"/>
            <a:ext cx="4261225" cy="969496"/>
            <a:chOff x="7687959" y="2483248"/>
            <a:chExt cx="4261225" cy="969496"/>
          </a:xfrm>
        </p:grpSpPr>
        <p:sp>
          <p:nvSpPr>
            <p:cNvPr id="18" name="BlokTextu 17"/>
            <p:cNvSpPr txBox="1"/>
            <p:nvPr/>
          </p:nvSpPr>
          <p:spPr>
            <a:xfrm>
              <a:off x="7702901" y="2557913"/>
              <a:ext cx="2115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OLEJ</a:t>
              </a:r>
              <a:endParaRPr lang="sk-SK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BlokTextu 18"/>
            <p:cNvSpPr txBox="1"/>
            <p:nvPr/>
          </p:nvSpPr>
          <p:spPr>
            <a:xfrm>
              <a:off x="10883878" y="2483248"/>
              <a:ext cx="1065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NAFTA</a:t>
              </a:r>
              <a:endParaRPr lang="sk-SK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BlokTextu 19"/>
            <p:cNvSpPr txBox="1"/>
            <p:nvPr/>
          </p:nvSpPr>
          <p:spPr>
            <a:xfrm>
              <a:off x="7687959" y="2991079"/>
              <a:ext cx="15518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PETROLEJ</a:t>
              </a:r>
              <a:endParaRPr lang="sk-SK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BlokTextu 20"/>
            <p:cNvSpPr txBox="1"/>
            <p:nvPr/>
          </p:nvSpPr>
          <p:spPr>
            <a:xfrm>
              <a:off x="10744155" y="2944913"/>
              <a:ext cx="120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BENZÍN</a:t>
              </a:r>
              <a:endParaRPr lang="sk-SK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5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 animBg="1"/>
      <p:bldP spid="12" grpId="0"/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02956" y="5052447"/>
            <a:ext cx="114687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Ako urobiť z plávajúceho predmetu neplávajúci a naopak</a:t>
            </a:r>
            <a:endParaRPr lang="sk-SK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69237" y="315756"/>
            <a:ext cx="6533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Calibri" panose="020F0502020204030204" pitchFamily="34" charset="0"/>
              </a:rPr>
              <a:t>UHÁDNI:</a:t>
            </a:r>
          </a:p>
          <a:p>
            <a:endParaRPr lang="sk-SK" sz="1600" b="1" dirty="0" smtClean="0">
              <a:latin typeface="Calibri" panose="020F0502020204030204" pitchFamily="34" charset="0"/>
            </a:endParaRPr>
          </a:p>
          <a:p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Duté predmety</a:t>
            </a:r>
            <a:r>
              <a:rPr lang="sk-SK" sz="3200" b="1" dirty="0" smtClean="0">
                <a:latin typeface="Calibri" panose="020F0502020204030204" pitchFamily="34" charset="0"/>
              </a:rPr>
              <a:t>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na hladine             .....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646174" y="1084323"/>
            <a:ext cx="20773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plávajú</a:t>
            </a:r>
            <a:endParaRPr lang="sk-SK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563907" y="1700751"/>
            <a:ext cx="545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PREČO je to tak?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563907" y="2255624"/>
            <a:ext cx="943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Dutý predmet je plný vzduchu a vzduch je ľahší než voda.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1" b="18301"/>
          <a:stretch/>
        </p:blipFill>
        <p:spPr>
          <a:xfrm>
            <a:off x="8105129" y="315757"/>
            <a:ext cx="2837136" cy="1798706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2579878" y="2838246"/>
            <a:ext cx="943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Duté predmety používame na ... 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Výsledok vyhľadávania obrázkov pre dopyt plávacie koleso vo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254" y="4156602"/>
            <a:ext cx="3785558" cy="236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ĺžnik 15"/>
          <p:cNvSpPr/>
          <p:nvPr/>
        </p:nvSpPr>
        <p:spPr>
          <a:xfrm>
            <a:off x="11223812" y="6131859"/>
            <a:ext cx="736647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/>
          <p:cNvSpPr txBox="1"/>
          <p:nvPr/>
        </p:nvSpPr>
        <p:spPr>
          <a:xfrm>
            <a:off x="7074836" y="2814702"/>
            <a:ext cx="508130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nadľahčovanie neplávajúcich predmetov.</a:t>
            </a:r>
          </a:p>
        </p:txBody>
      </p:sp>
    </p:spTree>
    <p:extLst>
      <p:ext uri="{BB962C8B-B14F-4D97-AF65-F5344CB8AC3E}">
        <p14:creationId xmlns:p14="http://schemas.microsoft.com/office/powerpoint/2010/main" val="275122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69237" y="315756"/>
            <a:ext cx="11591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Calibri" panose="020F0502020204030204" pitchFamily="34" charset="0"/>
              </a:rPr>
              <a:t>Uhádni:</a:t>
            </a:r>
          </a:p>
          <a:p>
            <a:endParaRPr lang="sk-SK" sz="1600" b="1" dirty="0" smtClean="0">
              <a:latin typeface="Calibri" panose="020F0502020204030204" pitchFamily="34" charset="0"/>
            </a:endParaRPr>
          </a:p>
          <a:p>
            <a:r>
              <a:rPr lang="sk-SK" sz="2800" b="1" dirty="0" smtClean="0">
                <a:latin typeface="Calibri" panose="020F0502020204030204" pitchFamily="34" charset="0"/>
              </a:rPr>
              <a:t>Čo urobíme, ak chceme, aby neplávajúci predmet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vyplával</a:t>
            </a:r>
            <a:r>
              <a:rPr lang="sk-SK" sz="2800" b="1" dirty="0" smtClean="0">
                <a:latin typeface="Calibri" panose="020F0502020204030204" pitchFamily="34" charset="0"/>
              </a:rPr>
              <a:t> na hladinu?</a:t>
            </a:r>
            <a:endParaRPr lang="sk-SK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69237" y="1882595"/>
            <a:ext cx="545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Zmenšíme hustotu predmetu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11223812" y="6131859"/>
            <a:ext cx="736647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/>
          <p:cNvSpPr txBox="1"/>
          <p:nvPr/>
        </p:nvSpPr>
        <p:spPr>
          <a:xfrm>
            <a:off x="369237" y="2484572"/>
            <a:ext cx="545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Zväčšíme hustotu vody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Rovná spojovacia šípka 17"/>
          <p:cNvCxnSpPr/>
          <p:nvPr/>
        </p:nvCxnSpPr>
        <p:spPr>
          <a:xfrm>
            <a:off x="3980329" y="2746182"/>
            <a:ext cx="0" cy="3403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ok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r="11569"/>
          <a:stretch/>
        </p:blipFill>
        <p:spPr>
          <a:xfrm>
            <a:off x="373673" y="3348159"/>
            <a:ext cx="2415840" cy="2457603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15353"/>
          <a:stretch/>
        </p:blipFill>
        <p:spPr>
          <a:xfrm>
            <a:off x="3122350" y="3348159"/>
            <a:ext cx="2113038" cy="2448279"/>
          </a:xfrm>
          <a:prstGeom prst="rect">
            <a:avLst/>
          </a:prstGeom>
        </p:spPr>
      </p:pic>
      <p:sp>
        <p:nvSpPr>
          <p:cNvPr id="23" name="BlokTextu 22"/>
          <p:cNvSpPr txBox="1"/>
          <p:nvPr/>
        </p:nvSpPr>
        <p:spPr>
          <a:xfrm>
            <a:off x="5889668" y="2890050"/>
            <a:ext cx="29568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Slaná voda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má ... </a:t>
            </a:r>
          </a:p>
          <a:p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ako sladká voda.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5889669" y="4678293"/>
            <a:ext cx="2956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Čím je voda slanšia tým má ... 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5927070" y="5426793"/>
            <a:ext cx="22754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" panose="020F0502020204030204" pitchFamily="34" charset="0"/>
              </a:rPr>
              <a:t>väčšiu hustotu.</a:t>
            </a:r>
            <a:endParaRPr lang="sk-SK" sz="2800" b="1" dirty="0">
              <a:latin typeface="Calibri" panose="020F0502020204030204" pitchFamily="34" charset="0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889669" y="3360987"/>
            <a:ext cx="22754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" panose="020F0502020204030204" pitchFamily="34" charset="0"/>
              </a:rPr>
              <a:t>väčšiu hustotu.</a:t>
            </a:r>
            <a:endParaRPr lang="sk-SK" sz="2800" b="1" dirty="0">
              <a:latin typeface="Calibri" panose="020F0502020204030204" pitchFamily="34" charset="0"/>
            </a:endParaRPr>
          </a:p>
        </p:txBody>
      </p:sp>
      <p:pic>
        <p:nvPicPr>
          <p:cNvPr id="27" name="Obrázo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723" y="3591819"/>
            <a:ext cx="3062763" cy="20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3" grpId="0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02956" y="5052447"/>
            <a:ext cx="11468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Prečo môžu predmety plávať na vode aj vo vode</a:t>
            </a:r>
            <a:endParaRPr lang="sk-SK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1223812" y="6131859"/>
            <a:ext cx="736647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z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283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33083" y="466164"/>
            <a:ext cx="1160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Ak chceme pohnúť nejakým predmetom, musíme naň pôsobiť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    ...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9612625" y="430306"/>
            <a:ext cx="13063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silou.</a:t>
            </a:r>
            <a:endParaRPr lang="sk-SK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22" y="3854823"/>
            <a:ext cx="4266611" cy="2850029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33083" y="1299881"/>
            <a:ext cx="1160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Silu potrebujeme aj na to, aby sme zmenili          ...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795252" y="1264023"/>
            <a:ext cx="35679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tvar predmetov.</a:t>
            </a:r>
            <a:endParaRPr lang="sk-SK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33083" y="2195153"/>
            <a:ext cx="1160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Silou môžu pôsobiť:          ...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550029" y="2195153"/>
            <a:ext cx="35679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ľudia</a:t>
            </a:r>
            <a:endParaRPr lang="sk-SK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550029" y="2763378"/>
            <a:ext cx="35679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voda</a:t>
            </a:r>
            <a:endParaRPr lang="sk-SK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550029" y="3331603"/>
            <a:ext cx="35679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vzduch</a:t>
            </a:r>
            <a:endParaRPr lang="sk-SK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41" y="3854823"/>
            <a:ext cx="4069976" cy="2803196"/>
          </a:xfrm>
          <a:prstGeom prst="rect">
            <a:avLst/>
          </a:prstGeom>
        </p:spPr>
      </p:pic>
      <p:sp>
        <p:nvSpPr>
          <p:cNvPr id="14" name="Obdĺžnik 13"/>
          <p:cNvSpPr/>
          <p:nvPr/>
        </p:nvSpPr>
        <p:spPr>
          <a:xfrm>
            <a:off x="11223812" y="6131859"/>
            <a:ext cx="736647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94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60131" y="555811"/>
            <a:ext cx="9267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Na predmety ponorené do vody pôsobí      ...               sila.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313613" y="525033"/>
            <a:ext cx="18084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vztlaková</a:t>
            </a:r>
            <a:endParaRPr lang="sk-SK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11223812" y="6131859"/>
            <a:ext cx="736647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/>
          <p:cNvSpPr txBox="1"/>
          <p:nvPr/>
        </p:nvSpPr>
        <p:spPr>
          <a:xfrm>
            <a:off x="360131" y="1371599"/>
            <a:ext cx="860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Ako ovplyvňuje vztlaková sila predmety vo vode?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3819736" y="1894819"/>
            <a:ext cx="6686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Spôsobuje, či sa predmety </a:t>
            </a:r>
            <a:r>
              <a:rPr lang="sk-SK" sz="2800" b="1" dirty="0" smtClean="0">
                <a:latin typeface="Calibri" panose="020F0502020204030204" pitchFamily="34" charset="0"/>
              </a:rPr>
              <a:t>vznášajú</a:t>
            </a:r>
          </a:p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alebo na nej </a:t>
            </a:r>
            <a:r>
              <a:rPr lang="sk-SK" sz="2800" b="1" dirty="0" smtClean="0">
                <a:latin typeface="Calibri" panose="020F0502020204030204" pitchFamily="34" charset="0"/>
              </a:rPr>
              <a:t>plávajú.</a:t>
            </a:r>
            <a:endParaRPr lang="sk-SK" sz="2800" b="1" dirty="0">
              <a:latin typeface="Calibri" panose="020F0502020204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682" y="313899"/>
            <a:ext cx="2563905" cy="282340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85" y="3372146"/>
            <a:ext cx="4552439" cy="26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757084" y="183776"/>
            <a:ext cx="8624046" cy="6468035"/>
            <a:chOff x="1757084" y="183776"/>
            <a:chExt cx="8624046" cy="6468035"/>
          </a:xfrm>
        </p:grpSpPr>
        <p:pic>
          <p:nvPicPr>
            <p:cNvPr id="3" name="Obrázo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084" y="183776"/>
              <a:ext cx="8624046" cy="6468035"/>
            </a:xfrm>
            <a:prstGeom prst="rect">
              <a:avLst/>
            </a:prstGeom>
          </p:spPr>
        </p:pic>
        <p:sp>
          <p:nvSpPr>
            <p:cNvPr id="2" name="BlokTextu 1"/>
            <p:cNvSpPr txBox="1"/>
            <p:nvPr/>
          </p:nvSpPr>
          <p:spPr>
            <a:xfrm>
              <a:off x="4823012" y="183776"/>
              <a:ext cx="2886635" cy="523220"/>
            </a:xfrm>
            <a:prstGeom prst="rect">
              <a:avLst/>
            </a:prstGeom>
            <a:solidFill>
              <a:srgbClr val="AEF8F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 smtClean="0">
                  <a:latin typeface="Calibri" panose="020F0502020204030204" pitchFamily="34" charset="0"/>
                </a:rPr>
                <a:t>Vztlaková sila</a:t>
              </a:r>
              <a:endParaRPr lang="sk-SK" sz="2800" b="1" dirty="0">
                <a:latin typeface="Calibri" panose="020F0502020204030204" pitchFamily="34" charset="0"/>
              </a:endParaRPr>
            </a:p>
          </p:txBody>
        </p:sp>
        <p:sp>
          <p:nvSpPr>
            <p:cNvPr id="5" name="BlokTextu 4"/>
            <p:cNvSpPr txBox="1"/>
            <p:nvPr/>
          </p:nvSpPr>
          <p:spPr>
            <a:xfrm>
              <a:off x="2079813" y="1245092"/>
              <a:ext cx="3836893" cy="1354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b="1" dirty="0" smtClean="0">
                  <a:latin typeface="Calibri" panose="020F0502020204030204" pitchFamily="34" charset="0"/>
                </a:rPr>
                <a:t>Moderné lode sú vyrobené z kovu.</a:t>
              </a:r>
            </a:p>
            <a:p>
              <a:pPr algn="ctr"/>
              <a:r>
                <a:rPr lang="sk-SK" sz="2000" b="1" dirty="0" smtClean="0">
                  <a:latin typeface="Calibri" panose="020F0502020204030204" pitchFamily="34" charset="0"/>
                </a:rPr>
                <a:t>Ako je možné, že sa nepotopia?</a:t>
              </a:r>
            </a:p>
            <a:p>
              <a:pPr algn="ctr"/>
              <a:r>
                <a:rPr lang="sk-SK" sz="2000" b="1" dirty="0" smtClean="0">
                  <a:latin typeface="Calibri" panose="020F0502020204030204" pitchFamily="34" charset="0"/>
                </a:rPr>
                <a:t>Veď kov má väčšiu hustotu, než voda...</a:t>
              </a:r>
              <a:endParaRPr lang="sk-SK" sz="200" b="1" dirty="0">
                <a:latin typeface="Calibri" panose="020F0502020204030204" pitchFamily="34" charset="0"/>
              </a:endParaRPr>
            </a:p>
          </p:txBody>
        </p:sp>
        <p:sp>
          <p:nvSpPr>
            <p:cNvPr id="8" name="BlokTextu 7"/>
            <p:cNvSpPr txBox="1"/>
            <p:nvPr/>
          </p:nvSpPr>
          <p:spPr>
            <a:xfrm>
              <a:off x="6104965" y="2740684"/>
              <a:ext cx="3505200" cy="12926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sk-SK" sz="2000" b="1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sk-SK" sz="44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?</a:t>
              </a:r>
            </a:p>
            <a:p>
              <a:pPr algn="ctr"/>
              <a:endParaRPr lang="sk-SK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endParaRPr lang="sk-SK" sz="2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6" name="BlokTextu 5"/>
          <p:cNvSpPr txBox="1"/>
          <p:nvPr/>
        </p:nvSpPr>
        <p:spPr>
          <a:xfrm>
            <a:off x="6104965" y="2740684"/>
            <a:ext cx="3505200" cy="135421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latin typeface="Calibri" panose="020F0502020204030204" pitchFamily="34" charset="0"/>
              </a:rPr>
              <a:t>Loď je </a:t>
            </a:r>
            <a:r>
              <a:rPr lang="sk-SK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dutá</a:t>
            </a:r>
            <a:r>
              <a:rPr lang="sk-SK" sz="2000" b="1" dirty="0" smtClean="0">
                <a:latin typeface="Calibri" panose="020F0502020204030204" pitchFamily="34" charset="0"/>
              </a:rPr>
              <a:t>. Súčasťou prázdneho priestoru je aj </a:t>
            </a:r>
            <a:r>
              <a:rPr lang="sk-SK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vzduch</a:t>
            </a:r>
            <a:r>
              <a:rPr lang="sk-SK" sz="2000" b="1" dirty="0" smtClean="0">
                <a:latin typeface="Calibri" panose="020F0502020204030204" pitchFamily="34" charset="0"/>
              </a:rPr>
              <a:t>, a tak </a:t>
            </a:r>
            <a:r>
              <a:rPr lang="sk-SK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hustota lode je menšia, než hustota vody.</a:t>
            </a:r>
          </a:p>
          <a:p>
            <a:pPr algn="ctr"/>
            <a:endParaRPr lang="sk-SK" sz="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02956" y="5052447"/>
            <a:ext cx="11468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Zmena hustoty látok v závislosti od tepla</a:t>
            </a:r>
            <a:endParaRPr lang="sk-SK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16837" y="303536"/>
            <a:ext cx="7474881" cy="539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Pri koľkých </a:t>
            </a:r>
            <a:r>
              <a:rPr lang="sk-SK" sz="2800" b="1" dirty="0">
                <a:latin typeface="Calibri" panose="020F0502020204030204" pitchFamily="34" charset="0"/>
              </a:rPr>
              <a:t>stupňoch </a:t>
            </a:r>
            <a:r>
              <a:rPr lang="sk-SK" sz="2800" b="1" dirty="0" smtClean="0">
                <a:latin typeface="Calibri" panose="020F0502020204030204" pitchFamily="34" charset="0"/>
              </a:rPr>
              <a:t>˚C sa mení voda na paru?</a:t>
            </a:r>
            <a:endParaRPr lang="sk-SK" sz="2800" b="1" dirty="0">
              <a:latin typeface="Calibri" panose="020F0502020204030204" pitchFamily="34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8498541" y="303536"/>
            <a:ext cx="2671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100 </a:t>
            </a:r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˚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16837" y="826756"/>
            <a:ext cx="828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Pri koľkých </a:t>
            </a:r>
            <a:r>
              <a:rPr lang="sk-SK" sz="2800" b="1" dirty="0">
                <a:latin typeface="Calibri" panose="020F0502020204030204" pitchFamily="34" charset="0"/>
              </a:rPr>
              <a:t>stupňoch </a:t>
            </a:r>
            <a:r>
              <a:rPr lang="sk-SK" sz="2800" b="1" dirty="0" smtClean="0">
                <a:latin typeface="Calibri" panose="020F0502020204030204" pitchFamily="34" charset="0"/>
              </a:rPr>
              <a:t>˚C sa voda začína mrznúť?</a:t>
            </a:r>
            <a:endParaRPr lang="sk-SK" sz="2800" b="1" dirty="0">
              <a:latin typeface="Calibri" panose="020F050202020403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875059" y="826756"/>
            <a:ext cx="229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 </a:t>
            </a:r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˚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16837" y="2024605"/>
            <a:ext cx="955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Z toho vyplýva, že ...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216837" y="2695289"/>
            <a:ext cx="955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Čím je voda </a:t>
            </a:r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teplejšia</a:t>
            </a:r>
            <a:r>
              <a:rPr lang="sk-SK" sz="2800" b="1" dirty="0" smtClean="0">
                <a:latin typeface="Calibri" panose="020F0502020204030204" pitchFamily="34" charset="0"/>
              </a:rPr>
              <a:t>, má    ..........       hustotu.</a:t>
            </a:r>
            <a:endParaRPr lang="sk-SK" sz="2800" b="1" dirty="0">
              <a:latin typeface="Calibri" panose="020F050202020403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357689" y="2680370"/>
            <a:ext cx="158729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menšiu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216837" y="3437427"/>
            <a:ext cx="955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Čím je voda </a:t>
            </a:r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chladnejšia</a:t>
            </a:r>
            <a:r>
              <a:rPr lang="sk-SK" sz="2800" b="1" dirty="0" smtClean="0">
                <a:latin typeface="Calibri" panose="020F0502020204030204" pitchFamily="34" charset="0"/>
              </a:rPr>
              <a:t>, má    ..........       hustotu.</a:t>
            </a:r>
            <a:endParaRPr lang="sk-SK" sz="2800" b="1" dirty="0">
              <a:latin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994183" y="3406648"/>
            <a:ext cx="136415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väčšiu</a:t>
            </a:r>
            <a:endParaRPr lang="sk-SK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9" grpId="0"/>
      <p:bldP spid="10" grpId="0" animBg="1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243839" y="3756073"/>
            <a:ext cx="119481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sk-SK" sz="11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03  </a:t>
            </a:r>
            <a:r>
              <a:rPr lang="sk-SK" sz="5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Hustota látok</a:t>
            </a:r>
            <a:endParaRPr lang="sk-SK" sz="5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5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1223812" y="6131859"/>
            <a:ext cx="736647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494743" y="780727"/>
            <a:ext cx="114657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Čo sa stane?</a:t>
            </a:r>
          </a:p>
          <a:p>
            <a:r>
              <a:rPr lang="sk-SK" sz="2800" b="1" dirty="0" smtClean="0">
                <a:latin typeface="Calibri" panose="020F0502020204030204" pitchFamily="34" charset="0"/>
              </a:rPr>
              <a:t>... ak do pohára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so studenou vodou </a:t>
            </a:r>
            <a:r>
              <a:rPr lang="sk-SK" sz="2800" b="1" dirty="0">
                <a:latin typeface="Calibri" panose="020F0502020204030204" pitchFamily="34" charset="0"/>
              </a:rPr>
              <a:t>naleješ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horúcu vodu</a:t>
            </a:r>
            <a:r>
              <a:rPr lang="sk-SK" sz="2800" b="1" dirty="0" smtClean="0">
                <a:latin typeface="Calibri" panose="020F0502020204030204" pitchFamily="34" charset="0"/>
              </a:rPr>
              <a:t>?</a:t>
            </a:r>
          </a:p>
          <a:p>
            <a:r>
              <a:rPr lang="sk-SK" sz="2000" dirty="0" smtClean="0">
                <a:latin typeface="Calibri" panose="020F0502020204030204" pitchFamily="34" charset="0"/>
              </a:rPr>
              <a:t>(v ktorej časti pohára sa bude nachádzať studená voda a v ktorej teplá?)</a:t>
            </a:r>
            <a:endParaRPr lang="sk-SK" sz="2000" dirty="0">
              <a:latin typeface="Calibri" panose="020F050202020403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07" y="3025860"/>
            <a:ext cx="7772478" cy="339286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990164"/>
            <a:ext cx="3137647" cy="470647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494743" y="230832"/>
            <a:ext cx="7573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Otázka pre múdre hlavičky: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3872753" y="2384612"/>
            <a:ext cx="747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Teplá voda má menšiu hustotu a preto stúpa hore.</a:t>
            </a:r>
            <a:endParaRPr lang="sk-SK" sz="24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6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796989" y="412377"/>
            <a:ext cx="704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Väčšina látok pri zmene skupenstva </a:t>
            </a:r>
          </a:p>
          <a:p>
            <a:pPr algn="ctr"/>
            <a:r>
              <a:rPr lang="sk-SK" sz="3200" b="1" dirty="0" smtClean="0">
                <a:latin typeface="Calibri" panose="020F0502020204030204" pitchFamily="34" charset="0"/>
              </a:rPr>
              <a:t>z kvapalného </a:t>
            </a:r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na </a:t>
            </a:r>
            <a:r>
              <a:rPr lang="sk-SK" sz="3200" b="1" dirty="0" smtClean="0">
                <a:latin typeface="Calibri" panose="020F0502020204030204" pitchFamily="34" charset="0"/>
              </a:rPr>
              <a:t>pevné</a:t>
            </a:r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</a:t>
            </a:r>
          </a:p>
          <a:p>
            <a:pPr algn="ctr"/>
            <a:endParaRPr lang="sk-SK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svoju hustotu.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047130" y="1533075"/>
            <a:ext cx="254597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zväčší</a:t>
            </a:r>
            <a:endParaRPr lang="sk-SK" sz="24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5" r="29017"/>
          <a:stretch/>
        </p:blipFill>
        <p:spPr>
          <a:xfrm>
            <a:off x="4356566" y="3209365"/>
            <a:ext cx="3998539" cy="29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1311" y="625750"/>
            <a:ext cx="11465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Čo sa stane?</a:t>
            </a:r>
          </a:p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 ak do pohára </a:t>
            </a:r>
            <a:r>
              <a:rPr lang="sk-SK" sz="2800" b="1" dirty="0" smtClean="0">
                <a:latin typeface="Calibri" panose="020F0502020204030204" pitchFamily="34" charset="0"/>
              </a:rPr>
              <a:t>s vodou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vložíš </a:t>
            </a:r>
            <a:r>
              <a:rPr lang="sk-SK" sz="2800" b="1" dirty="0" smtClean="0">
                <a:latin typeface="Calibri" panose="020F0502020204030204" pitchFamily="34" charset="0"/>
              </a:rPr>
              <a:t>vosk v pevnom skupenstve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51310" y="64565"/>
            <a:ext cx="7573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VOSK</a:t>
            </a:r>
            <a:endParaRPr lang="sk-SK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773271" y="1728554"/>
            <a:ext cx="545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PREČO je to tak?</a:t>
            </a:r>
            <a:endParaRPr lang="sk-SK" sz="3200" b="1" dirty="0">
              <a:latin typeface="Calibri" panose="020F050202020403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773271" y="2570619"/>
            <a:ext cx="641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Vosk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 pevnom skupenstve má väčšiu hustotu ako voda.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235189" y="995082"/>
            <a:ext cx="295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Vosk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klesá na dno.</a:t>
            </a:r>
            <a:endParaRPr lang="sk-SK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2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796989" y="412377"/>
            <a:ext cx="704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Väčšina látok pri zmene skupenstva </a:t>
            </a:r>
          </a:p>
          <a:p>
            <a:pPr algn="ctr"/>
            <a:r>
              <a:rPr lang="sk-SK" sz="3200" b="1" dirty="0" smtClean="0">
                <a:latin typeface="Calibri" panose="020F0502020204030204" pitchFamily="34" charset="0"/>
              </a:rPr>
              <a:t>z kvapalného </a:t>
            </a:r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na </a:t>
            </a:r>
            <a:r>
              <a:rPr lang="sk-SK" sz="3200" b="1" dirty="0" smtClean="0">
                <a:latin typeface="Calibri" panose="020F0502020204030204" pitchFamily="34" charset="0"/>
              </a:rPr>
              <a:t>pevné</a:t>
            </a:r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</a:t>
            </a:r>
          </a:p>
          <a:p>
            <a:pPr algn="ctr"/>
            <a:endParaRPr lang="sk-SK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svoju hustotu.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047130" y="1533075"/>
            <a:ext cx="254597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zväčší</a:t>
            </a:r>
            <a:endParaRPr lang="sk-SK" sz="24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5" r="29017"/>
          <a:stretch/>
        </p:blipFill>
        <p:spPr>
          <a:xfrm>
            <a:off x="4356566" y="3209365"/>
            <a:ext cx="3998539" cy="2990334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 rot="1101010">
            <a:off x="8431887" y="2877222"/>
            <a:ext cx="4030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POZOR!</a:t>
            </a:r>
          </a:p>
          <a:p>
            <a:pPr algn="ctr"/>
            <a:r>
              <a:rPr lang="sk-SK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ĽAD</a:t>
            </a:r>
            <a:r>
              <a:rPr lang="sk-SK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je výnimkou →</a:t>
            </a:r>
            <a:endParaRPr lang="sk-SK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1223812" y="6131859"/>
            <a:ext cx="736647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494743" y="625750"/>
            <a:ext cx="11465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Čo sa stane?</a:t>
            </a:r>
          </a:p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 ak do pohára </a:t>
            </a:r>
            <a:r>
              <a:rPr lang="sk-SK" sz="2800" b="1" dirty="0" smtClean="0">
                <a:latin typeface="Calibri" panose="020F0502020204030204" pitchFamily="34" charset="0"/>
              </a:rPr>
              <a:t>s vodou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vložíš </a:t>
            </a:r>
            <a:r>
              <a:rPr lang="sk-SK" sz="2800" b="1" dirty="0" smtClean="0">
                <a:latin typeface="Calibri" panose="020F0502020204030204" pitchFamily="34" charset="0"/>
              </a:rPr>
              <a:t>ľad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990164"/>
            <a:ext cx="3137647" cy="470647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494742" y="64565"/>
            <a:ext cx="7573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ĽAD</a:t>
            </a:r>
            <a:endParaRPr lang="sk-SK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27822" r="19792" b="12955"/>
          <a:stretch/>
        </p:blipFill>
        <p:spPr>
          <a:xfrm>
            <a:off x="3268477" y="2156011"/>
            <a:ext cx="2026023" cy="437477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715743" y="977476"/>
            <a:ext cx="5450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Ľad </a:t>
            </a:r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na hladine </a:t>
            </a:r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pláva.</a:t>
            </a:r>
            <a:endParaRPr lang="sk-SK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5773271" y="1728554"/>
            <a:ext cx="545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PREČO je to tak?</a:t>
            </a:r>
            <a:endParaRPr lang="sk-SK" sz="3200" b="1" dirty="0">
              <a:latin typeface="Calibri" panose="020F0502020204030204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5773271" y="2570619"/>
            <a:ext cx="6418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Ľad </a:t>
            </a:r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má</a:t>
            </a:r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menšiu hustotu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ako voda.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773271" y="3138041"/>
            <a:ext cx="641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Na hladine pláva len menšia časť ľadu, zvyšok pláva pod hladinou.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4" y="4245367"/>
            <a:ext cx="3047226" cy="22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02956" y="5052447"/>
            <a:ext cx="11468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Povrchové napätie vody</a:t>
            </a:r>
            <a:endParaRPr lang="sk-SK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1223812" y="6131859"/>
            <a:ext cx="736647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394446" y="270724"/>
            <a:ext cx="1032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Calibri" panose="020F0502020204030204" pitchFamily="34" charset="0"/>
              </a:rPr>
              <a:t>Čo rozumieš pod pojmom </a:t>
            </a:r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´povrchové napätie vody´</a:t>
            </a:r>
            <a:r>
              <a:rPr lang="sk-SK" sz="3200" b="1" dirty="0" smtClean="0">
                <a:latin typeface="Calibri" panose="020F0502020204030204" pitchFamily="34" charset="0"/>
              </a:rPr>
              <a:t>?</a:t>
            </a:r>
            <a:endParaRPr lang="sk-SK" sz="3200" b="1" dirty="0"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94445" y="1178230"/>
            <a:ext cx="115660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Čiastočky vody sa navzájom pevne držia →</a:t>
            </a:r>
          </a:p>
          <a:p>
            <a:endParaRPr lang="sk-SK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to spôsobuje, že </a:t>
            </a:r>
            <a:r>
              <a:rPr lang="sk-SK" sz="2400" b="1" dirty="0" smtClean="0">
                <a:latin typeface="Calibri" panose="020F0502020204030204" pitchFamily="34" charset="0"/>
              </a:rPr>
              <a:t>hladina vody sa správa ako elastická fólia/vrstva, </a:t>
            </a:r>
          </a:p>
          <a:p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    ktorá </a:t>
            </a:r>
            <a:r>
              <a:rPr lang="sk-SK" sz="2400" b="1" dirty="0" smtClean="0">
                <a:latin typeface="Calibri" panose="020F0502020204030204" pitchFamily="34" charset="0"/>
              </a:rPr>
              <a:t>nedovolí predmetom,  aby sa ponorili</a:t>
            </a:r>
          </a:p>
          <a:p>
            <a:endParaRPr lang="sk-SK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sk-SK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80" y="2750379"/>
            <a:ext cx="3545935" cy="3593214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51" y="3105839"/>
            <a:ext cx="3791302" cy="325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8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24684" y="282322"/>
            <a:ext cx="116673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Povrchové napätie tiež spôsobuje </a:t>
            </a:r>
            <a:r>
              <a:rPr lang="sk-SK" sz="2400" b="1" dirty="0">
                <a:latin typeface="Calibri" panose="020F0502020204030204" pitchFamily="34" charset="0"/>
              </a:rPr>
              <a:t>vytváranie kvapiek </a:t>
            </a:r>
            <a:r>
              <a:rPr lang="sk-SK" sz="2400" b="1" dirty="0" smtClean="0">
                <a:latin typeface="Calibri" panose="020F0502020204030204" pitchFamily="34" charset="0"/>
              </a:rPr>
              <a:t>vody </a:t>
            </a:r>
          </a:p>
          <a:p>
            <a:r>
              <a:rPr lang="sk-SK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                                                                            (na listoch, povrchu auta)</a:t>
            </a:r>
            <a:endParaRPr lang="sk-SK" sz="2400" b="1" dirty="0">
              <a:latin typeface="Calibri" panose="020F0502020204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>
          <a:xfrm>
            <a:off x="1371946" y="1288584"/>
            <a:ext cx="7898312" cy="2297298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3177708" y="3813302"/>
            <a:ext cx="4861195" cy="2951750"/>
            <a:chOff x="3177708" y="3813302"/>
            <a:chExt cx="4861195" cy="2951750"/>
          </a:xfrm>
        </p:grpSpPr>
        <p:pic>
          <p:nvPicPr>
            <p:cNvPr id="6" name="Obrázok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7" b="23240"/>
            <a:stretch/>
          </p:blipFill>
          <p:spPr>
            <a:xfrm>
              <a:off x="3177708" y="4213412"/>
              <a:ext cx="4861195" cy="2151530"/>
            </a:xfrm>
            <a:prstGeom prst="rect">
              <a:avLst/>
            </a:prstGeom>
          </p:spPr>
        </p:pic>
        <p:sp>
          <p:nvSpPr>
            <p:cNvPr id="8" name="BlokTextu 7"/>
            <p:cNvSpPr txBox="1"/>
            <p:nvPr/>
          </p:nvSpPr>
          <p:spPr>
            <a:xfrm>
              <a:off x="4523575" y="3813302"/>
              <a:ext cx="2169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vzduch</a:t>
              </a:r>
              <a:endParaRPr lang="sk-SK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4523575" y="6364942"/>
              <a:ext cx="2169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auto</a:t>
              </a:r>
              <a:endParaRPr lang="sk-SK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7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1223812" y="6131859"/>
            <a:ext cx="736647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04799" y="200714"/>
            <a:ext cx="11655660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 smtClean="0">
                <a:latin typeface="Calibri" panose="020F0502020204030204" pitchFamily="34" charset="0"/>
              </a:rPr>
              <a:t>Povrchové napätie umožňuje:</a:t>
            </a:r>
            <a:endParaRPr lang="sk-SK" sz="2400" b="1" dirty="0" smtClean="0">
              <a:latin typeface="Calibri" panose="020F0502020204030204" pitchFamily="34" charset="0"/>
            </a:endParaRPr>
          </a:p>
          <a:p>
            <a:endParaRPr lang="sk-SK" sz="1000" b="1" dirty="0" smtClean="0">
              <a:latin typeface="Calibri" panose="020F0502020204030204" pitchFamily="34" charset="0"/>
            </a:endParaRPr>
          </a:p>
          <a:p>
            <a:endParaRPr lang="sk-SK" sz="1000" b="1" dirty="0">
              <a:latin typeface="Calibri" panose="020F0502020204030204" pitchFamily="34" charset="0"/>
            </a:endParaRPr>
          </a:p>
          <a:p>
            <a:endParaRPr lang="sk-SK" sz="1000" b="1" dirty="0" smtClean="0">
              <a:latin typeface="Calibri" panose="020F0502020204030204" pitchFamily="34" charset="0"/>
            </a:endParaRPr>
          </a:p>
          <a:p>
            <a:pPr marL="717550" indent="-717550"/>
            <a:r>
              <a:rPr lang="sk-SK" sz="2400" b="1" dirty="0" smtClean="0">
                <a:latin typeface="Calibri" panose="020F0502020204030204" pitchFamily="34" charset="0"/>
              </a:rPr>
              <a:t>          - ´plávať´ na hladine vody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aj malým kovovým predmetom (ihla, spinka, pripináčik)</a:t>
            </a:r>
          </a:p>
          <a:p>
            <a:pPr marL="717550" indent="-717550"/>
            <a:endParaRPr lang="sk-SK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717550" lvl="1" indent="-717550"/>
            <a:r>
              <a:rPr lang="sk-SK" sz="2400" b="1" dirty="0" smtClean="0">
                <a:latin typeface="Calibri" panose="020F0502020204030204" pitchFamily="34" charset="0"/>
              </a:rPr>
              <a:t>          - pohybovať sa </a:t>
            </a:r>
            <a:r>
              <a:rPr lang="sk-SK" sz="2400" b="1" dirty="0">
                <a:latin typeface="Calibri" panose="020F0502020204030204" pitchFamily="34" charset="0"/>
              </a:rPr>
              <a:t>hmyzu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po povrchu vody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9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sk-SK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6"/>
          <a:stretch/>
        </p:blipFill>
        <p:spPr>
          <a:xfrm>
            <a:off x="906810" y="3020650"/>
            <a:ext cx="2659689" cy="295409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66" y="3052855"/>
            <a:ext cx="3473180" cy="2889688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570" y="3052855"/>
            <a:ext cx="4036010" cy="288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0358" y="1129552"/>
            <a:ext cx="11116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Čím je voda             ...            , tým má väčšie povrchové napätie.</a:t>
            </a:r>
            <a:endParaRPr lang="sk-SK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02024" y="286871"/>
            <a:ext cx="4177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Uhádni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2465297" y="1129552"/>
            <a:ext cx="20887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chladnejšia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02024" y="2178423"/>
            <a:ext cx="11116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Uveď látky, ktoré znižujú povrchové napätie vody.</a:t>
            </a:r>
            <a:endParaRPr lang="sk-SK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02024" y="2701643"/>
            <a:ext cx="9018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aviváže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saponáty (mydlo), niektoré prostriedky na riad (jar)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3"/>
          <a:srcRect l="15550" t="44057" r="39527" b="16972"/>
          <a:stretch/>
        </p:blipFill>
        <p:spPr>
          <a:xfrm>
            <a:off x="502024" y="4246810"/>
            <a:ext cx="5096433" cy="2485683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4"/>
          <a:srcRect l="15688" t="44301" r="40078" b="16238"/>
          <a:stretch/>
        </p:blipFill>
        <p:spPr>
          <a:xfrm>
            <a:off x="5773271" y="4246810"/>
            <a:ext cx="4987758" cy="2501648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3" t="7465" r="21741" b="5985"/>
          <a:stretch/>
        </p:blipFill>
        <p:spPr>
          <a:xfrm rot="20385305">
            <a:off x="9430028" y="1825212"/>
            <a:ext cx="1041873" cy="22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kTextu 12"/>
          <p:cNvSpPr txBox="1"/>
          <p:nvPr/>
        </p:nvSpPr>
        <p:spPr>
          <a:xfrm>
            <a:off x="276225" y="426739"/>
            <a:ext cx="1191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Čo vás napadne pri slove ´HUSTOTA´?</a:t>
            </a:r>
            <a:endParaRPr lang="sk-SK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11333137" y="6020075"/>
            <a:ext cx="609600" cy="738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b="11097"/>
          <a:stretch/>
        </p:blipFill>
        <p:spPr>
          <a:xfrm>
            <a:off x="3977149" y="1855500"/>
            <a:ext cx="3132949" cy="168246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75" y="1226070"/>
            <a:ext cx="4295775" cy="27352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33"/>
          <a:stretch/>
        </p:blipFill>
        <p:spPr>
          <a:xfrm>
            <a:off x="121868" y="1608189"/>
            <a:ext cx="3379474" cy="256622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4"/>
          <a:stretch/>
        </p:blipFill>
        <p:spPr>
          <a:xfrm>
            <a:off x="7528975" y="4173794"/>
            <a:ext cx="4295775" cy="249701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7" y="4532905"/>
            <a:ext cx="2850535" cy="213790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49" y="4237382"/>
            <a:ext cx="3132949" cy="2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5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243839" y="3756073"/>
            <a:ext cx="119481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sk-SK" sz="11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04  </a:t>
            </a:r>
            <a:r>
              <a:rPr lang="sk-SK" sz="5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Objavujeme teplo a svetlo</a:t>
            </a:r>
            <a:endParaRPr lang="sk-SK" sz="5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0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02956" y="5052447"/>
            <a:ext cx="11468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Teplo</a:t>
            </a:r>
            <a:endParaRPr lang="sk-SK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1223812" y="6131859"/>
            <a:ext cx="736647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36340" y="362078"/>
            <a:ext cx="1165566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TEPLO</a:t>
            </a:r>
            <a:endParaRPr lang="sk-SK" sz="32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sk-SK" sz="1000" b="1" dirty="0" smtClean="0">
              <a:latin typeface="Calibri" panose="020F0502020204030204" pitchFamily="34" charset="0"/>
            </a:endParaRPr>
          </a:p>
          <a:p>
            <a:endParaRPr lang="sk-SK" sz="1000" b="1" dirty="0">
              <a:latin typeface="Calibri" panose="020F0502020204030204" pitchFamily="34" charset="0"/>
            </a:endParaRPr>
          </a:p>
          <a:p>
            <a:pPr marL="717550" indent="-717550"/>
            <a:endParaRPr lang="sk-SK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717550" lvl="1" indent="-717550"/>
            <a:r>
              <a:rPr lang="sk-SK" sz="2400" b="1" dirty="0" smtClean="0">
                <a:latin typeface="Calibri" panose="020F0502020204030204" pitchFamily="34" charset="0"/>
              </a:rPr>
              <a:t>          </a:t>
            </a:r>
            <a:endParaRPr lang="sk-SK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9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sk-SK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2729" y="1111622"/>
            <a:ext cx="1163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>
                <a:latin typeface="Calibri" panose="020F0502020204030204" pitchFamily="34" charset="0"/>
              </a:rPr>
              <a:t>Čo je najväčším zdrojom tepla a svetla na zemi?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22729" y="2176070"/>
            <a:ext cx="1163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 smtClean="0">
                <a:latin typeface="Calibri" panose="020F0502020204030204" pitchFamily="34" charset="0"/>
              </a:rPr>
              <a:t>Aké iné zdroje tepla využíva človek?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22729" y="2699290"/>
            <a:ext cx="1163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    = telesá, ktoré vyžarujú teplo: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radiátor, žehlička, žiarovka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22729" y="5920859"/>
            <a:ext cx="620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 smtClean="0">
                <a:latin typeface="Calibri" panose="020F0502020204030204" pitchFamily="34" charset="0"/>
              </a:rPr>
              <a:t>Teplo sa uvoľňuje/vzniká aj pri      ...     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5468470" y="5920859"/>
            <a:ext cx="12550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horení.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2194559" y="3437249"/>
            <a:ext cx="6975043" cy="2061883"/>
            <a:chOff x="1183342" y="3724711"/>
            <a:chExt cx="6975043" cy="2061883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23" r="4850" b="4314"/>
            <a:stretch/>
          </p:blipFill>
          <p:spPr>
            <a:xfrm>
              <a:off x="1183342" y="3802765"/>
              <a:ext cx="1539365" cy="1983829"/>
            </a:xfrm>
            <a:prstGeom prst="rect">
              <a:avLst/>
            </a:prstGeom>
          </p:spPr>
        </p:pic>
        <p:pic>
          <p:nvPicPr>
            <p:cNvPr id="15" name="Obrázo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112" y="4264502"/>
              <a:ext cx="2438400" cy="1164336"/>
            </a:xfrm>
            <a:prstGeom prst="rect">
              <a:avLst/>
            </a:prstGeom>
          </p:spPr>
        </p:pic>
        <p:pic>
          <p:nvPicPr>
            <p:cNvPr id="16" name="Obrázok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917" y="3724711"/>
              <a:ext cx="1418468" cy="1973260"/>
            </a:xfrm>
            <a:prstGeom prst="rect">
              <a:avLst/>
            </a:prstGeom>
          </p:spPr>
        </p:pic>
      </p:grpSp>
      <p:pic>
        <p:nvPicPr>
          <p:cNvPr id="18" name="Obrázo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78" y="265376"/>
            <a:ext cx="2305848" cy="21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1223812" y="6131859"/>
            <a:ext cx="736647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197187" y="466163"/>
            <a:ext cx="1163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 smtClean="0">
                <a:latin typeface="Calibri" panose="020F0502020204030204" pitchFamily="34" charset="0"/>
              </a:rPr>
              <a:t>Teplý vzduch stúpa: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065929" y="1150747"/>
            <a:ext cx="197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   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A. hore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5173405" y="1150747"/>
            <a:ext cx="197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   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B. dole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2966678" y="1226949"/>
            <a:ext cx="19722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    </a:t>
            </a:r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A. hore</a:t>
            </a:r>
            <a:endParaRPr lang="sk-SK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5507148" y="1070065"/>
            <a:ext cx="1268891" cy="684584"/>
            <a:chOff x="3496235" y="1150747"/>
            <a:chExt cx="1268891" cy="684584"/>
          </a:xfrm>
        </p:grpSpPr>
        <p:cxnSp>
          <p:nvCxnSpPr>
            <p:cNvPr id="3" name="Rovná spojnica 2"/>
            <p:cNvCxnSpPr/>
            <p:nvPr/>
          </p:nvCxnSpPr>
          <p:spPr>
            <a:xfrm>
              <a:off x="3496235" y="1150747"/>
              <a:ext cx="1111624" cy="6845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flipV="1">
              <a:off x="3496235" y="1150747"/>
              <a:ext cx="1268891" cy="6845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BlokTextu 22"/>
          <p:cNvSpPr txBox="1"/>
          <p:nvPr/>
        </p:nvSpPr>
        <p:spPr>
          <a:xfrm>
            <a:off x="0" y="4090754"/>
            <a:ext cx="1163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 smtClean="0">
                <a:latin typeface="Calibri" panose="020F0502020204030204" pitchFamily="34" charset="0"/>
              </a:rPr>
              <a:t>Vyhrievacie telesá v miestnosti umiestnené vždy     ... 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7614624" y="4129461"/>
            <a:ext cx="12550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dole.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0" y="4987225"/>
            <a:ext cx="1163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 smtClean="0">
                <a:latin typeface="Calibri" panose="020F0502020204030204" pitchFamily="34" charset="0"/>
              </a:rPr>
              <a:t>Prečo sa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výparníky v chladničkách </a:t>
            </a:r>
            <a:r>
              <a:rPr lang="sk-SK" sz="2800" b="1" dirty="0" smtClean="0">
                <a:latin typeface="Calibri" panose="020F0502020204030204" pitchFamily="34" charset="0"/>
              </a:rPr>
              <a:t>nachádzajú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hore</a:t>
            </a:r>
            <a:r>
              <a:rPr lang="sk-SK" sz="2800" b="1" dirty="0" smtClean="0">
                <a:latin typeface="Calibri" panose="020F0502020204030204" pitchFamily="34" charset="0"/>
              </a:rPr>
              <a:t>?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440042" y="5510445"/>
            <a:ext cx="86681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 aby ochladzovali zohriaty vzduch.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7" name="Obrázok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24" y="176023"/>
            <a:ext cx="4220293" cy="3753367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24" y="4987225"/>
            <a:ext cx="1677120" cy="18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3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t="17088" r="7173" b="16625"/>
          <a:stretch/>
        </p:blipFill>
        <p:spPr>
          <a:xfrm>
            <a:off x="7177897" y="1347768"/>
            <a:ext cx="4123765" cy="2079812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1223812" y="6131859"/>
            <a:ext cx="736647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197187" y="274307"/>
            <a:ext cx="1163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Priraď správnu odpoveď: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459897" y="989383"/>
            <a:ext cx="355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    A. Tmavé farby</a:t>
            </a:r>
            <a:endParaRPr lang="sk-SK" sz="2800" b="1" dirty="0">
              <a:latin typeface="Calibri" panose="020F0502020204030204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5163635" y="989383"/>
            <a:ext cx="355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    </a:t>
            </a:r>
            <a:r>
              <a:rPr lang="sk-SK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B. Svetlé farby</a:t>
            </a:r>
            <a:endParaRPr lang="sk-SK" sz="28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315251" y="5603652"/>
            <a:ext cx="3108421" cy="1176087"/>
            <a:chOff x="1129553" y="2896832"/>
            <a:chExt cx="3108421" cy="1176087"/>
          </a:xfrm>
        </p:grpSpPr>
        <p:sp>
          <p:nvSpPr>
            <p:cNvPr id="16" name="BlokTextu 15"/>
            <p:cNvSpPr txBox="1"/>
            <p:nvPr/>
          </p:nvSpPr>
          <p:spPr>
            <a:xfrm>
              <a:off x="1129554" y="2903368"/>
              <a:ext cx="310842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Pohlcujú</a:t>
              </a:r>
            </a:p>
            <a:p>
              <a:pPr algn="ctr"/>
              <a:r>
                <a:rPr lang="sk-SK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svetlo a teplo slnečných lúčov</a:t>
              </a:r>
            </a:p>
            <a:p>
              <a:pPr algn="ctr"/>
              <a:endPara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Ovál 1"/>
            <p:cNvSpPr/>
            <p:nvPr/>
          </p:nvSpPr>
          <p:spPr>
            <a:xfrm>
              <a:off x="1129553" y="2896832"/>
              <a:ext cx="3108421" cy="853281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4305552" y="4484339"/>
            <a:ext cx="3108422" cy="853281"/>
            <a:chOff x="5605433" y="2911094"/>
            <a:chExt cx="3108422" cy="853281"/>
          </a:xfrm>
        </p:grpSpPr>
        <p:sp>
          <p:nvSpPr>
            <p:cNvPr id="17" name="BlokTextu 16"/>
            <p:cNvSpPr txBox="1"/>
            <p:nvPr/>
          </p:nvSpPr>
          <p:spPr>
            <a:xfrm>
              <a:off x="5615132" y="2965310"/>
              <a:ext cx="30987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Odrážajú</a:t>
              </a:r>
            </a:p>
            <a:p>
              <a:pPr algn="ctr"/>
              <a:r>
                <a:rPr lang="sk-SK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svetlo a teplo slnečných lúčov</a:t>
              </a:r>
              <a:endParaRPr lang="sk-SK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Ovál 28"/>
            <p:cNvSpPr/>
            <p:nvPr/>
          </p:nvSpPr>
          <p:spPr>
            <a:xfrm>
              <a:off x="5605433" y="2911094"/>
              <a:ext cx="3108421" cy="853281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9" y="1438086"/>
            <a:ext cx="4447677" cy="21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32695 -0.249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28945 -0.091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02956" y="5052447"/>
            <a:ext cx="11468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Ako sa uvoľňuje teplo</a:t>
            </a:r>
            <a:endParaRPr lang="sk-SK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1223812" y="6131859"/>
            <a:ext cx="736647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322729" y="1039905"/>
            <a:ext cx="761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 smtClean="0">
                <a:latin typeface="Calibri" panose="020F0502020204030204" pitchFamily="34" charset="0"/>
              </a:rPr>
              <a:t>Musí mať človek stálu teplotu tela, aby prežil?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22727" y="1563125"/>
            <a:ext cx="156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   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ÁNO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322730" y="2347955"/>
            <a:ext cx="761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 smtClean="0">
                <a:latin typeface="Calibri" panose="020F0502020204030204" pitchFamily="34" charset="0"/>
              </a:rPr>
              <a:t>Ako udržiavame stálu teplotu ľudského tela?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322727" y="2895218"/>
            <a:ext cx="367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   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Oblečením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322730" y="3656005"/>
            <a:ext cx="761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 smtClean="0">
                <a:latin typeface="Calibri" panose="020F0502020204030204" pitchFamily="34" charset="0"/>
              </a:rPr>
              <a:t>Akú funkciu plní oblečenie?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322726" y="4203268"/>
            <a:ext cx="7619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   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Zabraňuje úniku tepla </a:t>
            </a:r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(nie je zdrojom tepla,</a:t>
            </a:r>
          </a:p>
          <a:p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   neohrieva ľudské telo)</a:t>
            </a:r>
            <a:endParaRPr lang="sk-SK" sz="28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484" y="865699"/>
            <a:ext cx="3403651" cy="51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1223812" y="6131859"/>
            <a:ext cx="736647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143432" y="138373"/>
            <a:ext cx="1181702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latin typeface="Calibri" panose="020F0502020204030204" pitchFamily="34" charset="0"/>
              </a:rPr>
              <a:t>Človek</a:t>
            </a:r>
            <a:r>
              <a:rPr lang="sk-SK" sz="2800" b="1" dirty="0" smtClean="0">
                <a:latin typeface="Calibri" panose="020F0502020204030204" pitchFamily="34" charset="0"/>
              </a:rPr>
              <a:t>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pri nižších teplotách využíva </a:t>
            </a:r>
            <a:r>
              <a:rPr lang="sk-SK" sz="3600" b="1" dirty="0" smtClean="0">
                <a:latin typeface="Calibri" panose="020F0502020204030204" pitchFamily="34" charset="0"/>
              </a:rPr>
              <a:t>rôzne zdroje tepla</a:t>
            </a:r>
            <a:r>
              <a:rPr lang="sk-SK" sz="3200" b="1" dirty="0" smtClean="0">
                <a:latin typeface="Calibri" panose="020F0502020204030204" pitchFamily="34" charset="0"/>
              </a:rPr>
              <a:t>.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322729" y="855537"/>
            <a:ext cx="1163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Vymenuj,</a:t>
            </a:r>
            <a:r>
              <a:rPr lang="sk-SK" sz="2800" b="1" dirty="0" smtClean="0">
                <a:latin typeface="Calibri" panose="020F0502020204030204" pitchFamily="34" charset="0"/>
              </a:rPr>
              <a:t>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aké</a:t>
            </a:r>
            <a:r>
              <a:rPr lang="sk-SK" sz="2800" b="1" dirty="0" smtClean="0">
                <a:latin typeface="Calibri" panose="020F0502020204030204" pitchFamily="34" charset="0"/>
              </a:rPr>
              <a:t> </a:t>
            </a:r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elektrické zariadenia </a:t>
            </a:r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využíva človek:</a:t>
            </a:r>
            <a:endParaRPr lang="sk-SK" sz="28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2953531" y="1312468"/>
            <a:ext cx="500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tepelné ohrievače, žiarovka, žehlička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322722" y="2270031"/>
            <a:ext cx="1163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Vymenuj</a:t>
            </a:r>
            <a:r>
              <a:rPr lang="sk-SK" sz="2800" b="1" dirty="0" smtClean="0">
                <a:latin typeface="Calibri" panose="020F0502020204030204" pitchFamily="34" charset="0"/>
              </a:rPr>
              <a:t> </a:t>
            </a:r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zdroje tepla na zemi</a:t>
            </a:r>
            <a:r>
              <a:rPr lang="sk-SK" sz="2800" b="1" dirty="0" smtClean="0">
                <a:latin typeface="Calibri" panose="020F0502020204030204" pitchFamily="34" charset="0"/>
              </a:rPr>
              <a:t>: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770950" y="2817295"/>
            <a:ext cx="1118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-  sopky,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ktoré chrlia lávu, </a:t>
            </a:r>
            <a:r>
              <a:rPr lang="sk-SK" sz="2800" b="1" dirty="0" smtClean="0">
                <a:latin typeface="Calibri" panose="020F0502020204030204" pitchFamily="34" charset="0"/>
              </a:rPr>
              <a:t>termálne vodné pramene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sk-SK" sz="2800" b="1" dirty="0" smtClean="0">
                <a:latin typeface="Calibri" panose="020F0502020204030204" pitchFamily="34" charset="0"/>
              </a:rPr>
              <a:t>gejzíry</a:t>
            </a:r>
            <a:endParaRPr lang="sk-SK" sz="2800" b="1" dirty="0">
              <a:latin typeface="Calibri" panose="020F050202020403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45" y="1279579"/>
            <a:ext cx="659237" cy="79108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775" y="1351539"/>
            <a:ext cx="1316301" cy="62853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245" y="1253779"/>
            <a:ext cx="607072" cy="84451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5" y="3417848"/>
            <a:ext cx="3100970" cy="174540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84" y="3417848"/>
            <a:ext cx="2430315" cy="182273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820" y="3476778"/>
            <a:ext cx="3442985" cy="1730100"/>
          </a:xfrm>
          <a:prstGeom prst="rect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322722" y="5608639"/>
            <a:ext cx="1163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Ako ešte môže vzniknúť teplo?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546834" y="6131859"/>
            <a:ext cx="1163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- pri </a:t>
            </a:r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trení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a </a:t>
            </a:r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rozklade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rôznych látok.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02956" y="5052447"/>
            <a:ext cx="11468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Horenie</a:t>
            </a:r>
            <a:endParaRPr lang="sk-SK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1223812" y="6131859"/>
            <a:ext cx="736647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571485" y="278147"/>
            <a:ext cx="1134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Calibri" panose="020F0502020204030204" pitchFamily="34" charset="0"/>
              </a:rPr>
              <a:t>Ako môže vzniknúť požiar? 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35859" y="1221580"/>
            <a:ext cx="3801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Nesprávnym narábaním s </a:t>
            </a:r>
            <a:r>
              <a:rPr lang="sk-SK" sz="2400" b="1" dirty="0" smtClean="0">
                <a:latin typeface="Calibri" panose="020F0502020204030204" pitchFamily="34" charset="0"/>
              </a:rPr>
              <a:t>horľavými látkami</a:t>
            </a:r>
            <a:endParaRPr lang="sk-SK" sz="2400" b="1" dirty="0">
              <a:latin typeface="Calibri" panose="020F0502020204030204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83193" y="1221580"/>
            <a:ext cx="3603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b="1" dirty="0" smtClean="0">
                <a:latin typeface="Calibri" panose="020F0502020204030204" pitchFamily="34" charset="0"/>
              </a:rPr>
              <a:t>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Nesprávnym narábaním </a:t>
            </a:r>
            <a:r>
              <a:rPr lang="sk-SK" sz="2400" b="1" dirty="0" smtClean="0">
                <a:latin typeface="Calibri" panose="020F0502020204030204" pitchFamily="34" charset="0"/>
              </a:rPr>
              <a:t>s elektrickými a plynovými zariadeniami</a:t>
            </a:r>
            <a:endParaRPr lang="sk-SK" sz="2400" b="1" dirty="0">
              <a:latin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532858" y="1221580"/>
            <a:ext cx="3659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b="1" dirty="0" smtClean="0">
                <a:latin typeface="Calibri" panose="020F0502020204030204" pitchFamily="34" charset="0"/>
              </a:rPr>
              <a:t>Nedodržaním bezpečnosti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pri práci s ohňom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4" y="2244536"/>
            <a:ext cx="2878043" cy="204591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2" y="4422991"/>
            <a:ext cx="2435009" cy="243500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85" y="4087844"/>
            <a:ext cx="3881718" cy="218670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03" y="3937575"/>
            <a:ext cx="3728197" cy="24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8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76226" y="218078"/>
            <a:ext cx="930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Od čoho závisí, či predmety na vode alebo vo vode plávajú?</a:t>
            </a:r>
            <a:endParaRPr lang="sk-SK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1370234" y="1002907"/>
            <a:ext cx="8393197" cy="5722357"/>
            <a:chOff x="1585911" y="1128713"/>
            <a:chExt cx="7234525" cy="4886325"/>
          </a:xfrm>
        </p:grpSpPr>
        <p:pic>
          <p:nvPicPr>
            <p:cNvPr id="2" name="Obrázok 1"/>
            <p:cNvPicPr>
              <a:picLocks noChangeAspect="1"/>
            </p:cNvPicPr>
            <p:nvPr/>
          </p:nvPicPr>
          <p:blipFill rotWithShape="1">
            <a:blip r:embed="rId3"/>
            <a:srcRect l="15556" t="33203" r="38433" b="11523"/>
            <a:stretch/>
          </p:blipFill>
          <p:spPr>
            <a:xfrm>
              <a:off x="1585912" y="1128714"/>
              <a:ext cx="7234524" cy="4886324"/>
            </a:xfrm>
            <a:prstGeom prst="rect">
              <a:avLst/>
            </a:prstGeom>
          </p:spPr>
        </p:pic>
        <p:pic>
          <p:nvPicPr>
            <p:cNvPr id="6" name="Obrázok 5"/>
            <p:cNvPicPr>
              <a:picLocks noChangeAspect="1"/>
            </p:cNvPicPr>
            <p:nvPr/>
          </p:nvPicPr>
          <p:blipFill rotWithShape="1">
            <a:blip r:embed="rId3"/>
            <a:srcRect l="51118" t="33203" r="38433" b="60101"/>
            <a:stretch/>
          </p:blipFill>
          <p:spPr>
            <a:xfrm>
              <a:off x="1585911" y="1128714"/>
              <a:ext cx="3148321" cy="375621"/>
            </a:xfrm>
            <a:prstGeom prst="rect">
              <a:avLst/>
            </a:prstGeom>
          </p:spPr>
        </p:pic>
        <p:pic>
          <p:nvPicPr>
            <p:cNvPr id="7" name="Obrázok 6"/>
            <p:cNvPicPr>
              <a:picLocks noChangeAspect="1"/>
            </p:cNvPicPr>
            <p:nvPr/>
          </p:nvPicPr>
          <p:blipFill rotWithShape="1">
            <a:blip r:embed="rId3"/>
            <a:srcRect l="51118" t="33203" r="38433" b="60101"/>
            <a:stretch/>
          </p:blipFill>
          <p:spPr>
            <a:xfrm>
              <a:off x="5672115" y="1128713"/>
              <a:ext cx="3148321" cy="375621"/>
            </a:xfrm>
            <a:prstGeom prst="rect">
              <a:avLst/>
            </a:prstGeom>
          </p:spPr>
        </p:pic>
      </p:grpSp>
      <p:sp>
        <p:nvSpPr>
          <p:cNvPr id="5" name="BlokTextu 4"/>
          <p:cNvSpPr txBox="1"/>
          <p:nvPr/>
        </p:nvSpPr>
        <p:spPr>
          <a:xfrm rot="700368">
            <a:off x="6684240" y="1258819"/>
            <a:ext cx="3365486" cy="1046440"/>
          </a:xfrm>
          <a:prstGeom prst="rect">
            <a:avLst/>
          </a:prstGeom>
          <a:solidFill>
            <a:srgbClr val="CDF2FF"/>
          </a:solidFill>
        </p:spPr>
        <p:txBody>
          <a:bodyPr wrap="square" rtlCol="0">
            <a:spAutoFit/>
          </a:bodyPr>
          <a:lstStyle/>
          <a:p>
            <a:pPr algn="ctr"/>
            <a:endParaRPr lang="sk-SK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Od HUSTOTY</a:t>
            </a:r>
          </a:p>
          <a:p>
            <a:pPr algn="ctr"/>
            <a:endParaRPr lang="sk-SK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8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1223812" y="6131859"/>
            <a:ext cx="736647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233083" y="208406"/>
            <a:ext cx="1172737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latin typeface="Calibri" panose="020F0502020204030204" pitchFamily="34" charset="0"/>
              </a:rPr>
              <a:t>Na aké telefónne číslo </a:t>
            </a:r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budeš volať, ak zbadáš </a:t>
            </a:r>
            <a:r>
              <a:rPr lang="sk-SK" sz="3200" b="1" dirty="0" smtClean="0">
                <a:latin typeface="Calibri" panose="020F0502020204030204" pitchFamily="34" charset="0"/>
              </a:rPr>
              <a:t>požiar</a:t>
            </a:r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?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30269" y="964589"/>
            <a:ext cx="3173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150</a:t>
            </a:r>
            <a:r>
              <a:rPr lang="sk-SK" sz="6600" b="1" dirty="0" smtClean="0">
                <a:latin typeface="Calibri" panose="020F0502020204030204" pitchFamily="34" charset="0"/>
              </a:rPr>
              <a:t> </a:t>
            </a:r>
            <a:r>
              <a:rPr lang="sk-SK" sz="4000" b="1" dirty="0" smtClean="0">
                <a:latin typeface="Calibri" panose="020F0502020204030204" pitchFamily="34" charset="0"/>
              </a:rPr>
              <a:t>hasiči</a:t>
            </a:r>
            <a:endParaRPr lang="sk-SK" sz="4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141657" y="964589"/>
            <a:ext cx="8050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112</a:t>
            </a:r>
            <a:r>
              <a:rPr lang="sk-SK" sz="6600" b="1" dirty="0" smtClean="0">
                <a:latin typeface="Calibri" panose="020F0502020204030204" pitchFamily="34" charset="0"/>
              </a:rPr>
              <a:t> </a:t>
            </a:r>
            <a:r>
              <a:rPr lang="sk-SK" sz="4000" b="1" dirty="0" smtClean="0">
                <a:latin typeface="Calibri" panose="020F0502020204030204" pitchFamily="34" charset="0"/>
              </a:rPr>
              <a:t>integrovaný záchranný systém</a:t>
            </a:r>
            <a:endParaRPr lang="sk-SK" sz="4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46" y="2311365"/>
            <a:ext cx="7596618" cy="4267992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 rot="20817671">
            <a:off x="-8332" y="3230683"/>
            <a:ext cx="2250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Čo všetko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máš v telefóne </a:t>
            </a:r>
            <a:r>
              <a:rPr lang="sk-SK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oznámiť?</a:t>
            </a:r>
            <a:endParaRPr lang="sk-SK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 rot="1168819">
            <a:off x="10192851" y="3587911"/>
            <a:ext cx="2061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ČO </a:t>
            </a:r>
            <a:r>
              <a:rPr lang="sk-SK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sa stalo</a:t>
            </a:r>
            <a:endParaRPr lang="sk-SK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sk-SK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KDE </a:t>
            </a:r>
            <a:r>
              <a:rPr lang="sk-SK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sa to stalo</a:t>
            </a:r>
          </a:p>
          <a:p>
            <a:r>
              <a:rPr lang="sk-SK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KTO </a:t>
            </a:r>
            <a:r>
              <a:rPr lang="sk-SK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volá</a:t>
            </a:r>
            <a:endParaRPr lang="sk-SK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0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0472" y="216592"/>
            <a:ext cx="1134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Čo znamená pojem </a:t>
            </a:r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´vedenie tepla´?</a:t>
            </a:r>
            <a:endParaRPr lang="sk-SK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0472" y="998590"/>
            <a:ext cx="11349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Schopnosť látky odovzdávať teplo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z jednej časti látky do druhej tak, že látka sa postupne zahrieva.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122" y="2149920"/>
            <a:ext cx="6069665" cy="45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0472" y="216592"/>
            <a:ext cx="1134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Čo sú to </a:t>
            </a:r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tepelné vodiče</a:t>
            </a:r>
            <a:r>
              <a:rPr lang="sk-SK" sz="3200" b="1" dirty="0" smtClean="0">
                <a:latin typeface="Calibri" panose="020F0502020204030204" pitchFamily="34" charset="0"/>
              </a:rPr>
              <a:t>?</a:t>
            </a:r>
            <a:endParaRPr lang="sk-SK" sz="3200" b="1" dirty="0"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0472" y="801367"/>
            <a:ext cx="1134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Látky,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ktoré sa </a:t>
            </a:r>
            <a:r>
              <a:rPr lang="sk-SK" sz="2800" b="1" dirty="0" smtClean="0">
                <a:latin typeface="Calibri" panose="020F0502020204030204" pitchFamily="34" charset="0"/>
              </a:rPr>
              <a:t>rýchlo zahrievajú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– napr</a:t>
            </a:r>
            <a:r>
              <a:rPr lang="sk-SK" sz="2800" b="1" dirty="0" smtClean="0">
                <a:latin typeface="Calibri" panose="020F0502020204030204" pitchFamily="34" charset="0"/>
              </a:rPr>
              <a:t>. kovy.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9" r="11603"/>
          <a:stretch/>
        </p:blipFill>
        <p:spPr>
          <a:xfrm>
            <a:off x="4560777" y="3442447"/>
            <a:ext cx="2868706" cy="341555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20472" y="1691557"/>
            <a:ext cx="1134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Čo sú to </a:t>
            </a:r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tepelné izolanty</a:t>
            </a:r>
            <a:r>
              <a:rPr lang="sk-SK" sz="3200" b="1" dirty="0" smtClean="0">
                <a:latin typeface="Calibri" panose="020F0502020204030204" pitchFamily="34" charset="0"/>
              </a:rPr>
              <a:t>?</a:t>
            </a:r>
            <a:endParaRPr lang="sk-SK" sz="3200" b="1" dirty="0">
              <a:latin typeface="Calibri" panose="020F050202020403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20472" y="2276332"/>
            <a:ext cx="11871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Látky,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ktoré sa </a:t>
            </a:r>
            <a:r>
              <a:rPr lang="sk-SK" sz="2800" b="1" dirty="0" smtClean="0">
                <a:latin typeface="Calibri" panose="020F0502020204030204" pitchFamily="34" charset="0"/>
              </a:rPr>
              <a:t>pomaly zahrievajú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– napr</a:t>
            </a:r>
            <a:r>
              <a:rPr lang="sk-SK" sz="2800" b="1" dirty="0" smtClean="0">
                <a:latin typeface="Calibri" panose="020F0502020204030204" pitchFamily="34" charset="0"/>
              </a:rPr>
              <a:t>. drevo, sklo, polystyrén, textil, voda, vzduch.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6651812" y="1168337"/>
            <a:ext cx="286870" cy="22920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2402541" y="2753385"/>
            <a:ext cx="2653553" cy="28047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7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0472" y="108325"/>
            <a:ext cx="1134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Na čo sa využívajú </a:t>
            </a:r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tepelné izolanty</a:t>
            </a:r>
            <a:r>
              <a:rPr lang="sk-SK" sz="3200" b="1" dirty="0" smtClean="0">
                <a:latin typeface="Calibri" panose="020F0502020204030204" pitchFamily="34" charset="0"/>
              </a:rPr>
              <a:t>?</a:t>
            </a:r>
            <a:endParaRPr lang="sk-SK" sz="3200" b="1" dirty="0"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0472" y="801367"/>
            <a:ext cx="11349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latin typeface="Calibri" panose="020F0502020204030204" pitchFamily="34" charset="0"/>
              </a:rPr>
              <a:t>Na zabránenie úniku tepla </a:t>
            </a:r>
            <a:r>
              <a:rPr lang="sk-SK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(napr. tepelná izolácia budov, zabránenie úniku chladu).</a:t>
            </a:r>
            <a:endParaRPr lang="sk-SK" sz="2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20472" y="4464997"/>
            <a:ext cx="1134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latin typeface="Calibri" panose="020F0502020204030204" pitchFamily="34" charset="0"/>
              </a:rPr>
              <a:t>Na zabránenie dotyku s horúcou plochou </a:t>
            </a:r>
            <a:r>
              <a:rPr lang="sk-SK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(napr. rúčka na panvici).</a:t>
            </a:r>
            <a:endParaRPr lang="sk-SK" sz="2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05" y="1755474"/>
            <a:ext cx="2281903" cy="222485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6" y="1755474"/>
            <a:ext cx="2242800" cy="222485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79" y="1703788"/>
            <a:ext cx="2376336" cy="2423485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6" b="9053"/>
          <a:stretch/>
        </p:blipFill>
        <p:spPr>
          <a:xfrm flipH="1">
            <a:off x="3893308" y="5178998"/>
            <a:ext cx="4096993" cy="13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02956" y="5052447"/>
            <a:ext cx="11468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Rozpúšťanie a roztápanie</a:t>
            </a:r>
            <a:endParaRPr lang="sk-SK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0472" y="455911"/>
            <a:ext cx="1134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Čo je to </a:t>
            </a:r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rozpustnosť</a:t>
            </a:r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k-SK" sz="3200" b="1" dirty="0" smtClean="0">
                <a:latin typeface="Calibri" panose="020F0502020204030204" pitchFamily="34" charset="0"/>
              </a:rPr>
              <a:t>?</a:t>
            </a:r>
            <a:endParaRPr lang="sk-SK" sz="3200" b="1" dirty="0"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0472" y="1040686"/>
            <a:ext cx="1134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Schopnosť látky rozpúšťať sa.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20472" y="2292747"/>
            <a:ext cx="1134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Calibri" panose="020F0502020204030204" pitchFamily="34" charset="0"/>
              </a:rPr>
              <a:t>Na akom princípe </a:t>
            </a:r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funguje </a:t>
            </a:r>
            <a:r>
              <a:rPr lang="sk-SK" sz="3200" b="1" dirty="0" smtClean="0">
                <a:latin typeface="Calibri" panose="020F0502020204030204" pitchFamily="34" charset="0"/>
              </a:rPr>
              <a:t>rozpustnosť</a:t>
            </a:r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k-SK" sz="3200" b="1" dirty="0" smtClean="0">
                <a:latin typeface="Calibri" panose="020F0502020204030204" pitchFamily="34" charset="0"/>
              </a:rPr>
              <a:t>?</a:t>
            </a:r>
            <a:endParaRPr lang="sk-SK" sz="3200" b="1" dirty="0">
              <a:latin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20472" y="2877522"/>
            <a:ext cx="113493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Pri rozpúšťaní látky </a:t>
            </a:r>
          </a:p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sa drobné čiastočky jednej látky premiešajú</a:t>
            </a:r>
          </a:p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 čiastočkami inej látky tak,</a:t>
            </a:r>
          </a:p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že bežným pozorovaním nevieme rozlíšiť čiastočky jednej ani druhej látky.</a:t>
            </a:r>
          </a:p>
          <a:p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Hovoríme, že </a:t>
            </a:r>
            <a:r>
              <a:rPr lang="sk-SK" sz="2800" b="1" dirty="0" smtClean="0">
                <a:latin typeface="Calibri" panose="020F0502020204030204" pitchFamily="34" charset="0"/>
              </a:rPr>
              <a:t>látka sa rozpustila.</a:t>
            </a:r>
            <a:endParaRPr lang="sk-SK" sz="2800" b="1" dirty="0">
              <a:latin typeface="Calibri" panose="020F0502020204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84" y="216592"/>
            <a:ext cx="4048125" cy="268605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3" t="25882" r="26993" b="3529"/>
          <a:stretch/>
        </p:blipFill>
        <p:spPr>
          <a:xfrm>
            <a:off x="9664241" y="4733365"/>
            <a:ext cx="1340316" cy="20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66684" y="467725"/>
            <a:ext cx="1192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Keď sa </a:t>
            </a:r>
            <a:r>
              <a:rPr lang="sk-SK" sz="2800" b="1" dirty="0" smtClean="0">
                <a:latin typeface="Calibri" panose="020F0502020204030204" pitchFamily="34" charset="0"/>
              </a:rPr>
              <a:t>ľad mení na kvapalnú látku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hovoríme, že sa         ....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388708" y="467725"/>
            <a:ext cx="10780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TOPÍ.</a:t>
            </a:r>
            <a:endParaRPr lang="sk-SK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66684" y="4484929"/>
            <a:ext cx="1192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Keď sa </a:t>
            </a:r>
            <a:r>
              <a:rPr lang="sk-SK" sz="2800" b="1" dirty="0" smtClean="0">
                <a:latin typeface="Calibri" panose="020F0502020204030204" pitchFamily="34" charset="0"/>
              </a:rPr>
              <a:t>voda mení na ľad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hovoríme, že voda         ....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061931" y="4520787"/>
            <a:ext cx="15083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TUHNE.</a:t>
            </a:r>
            <a:endParaRPr lang="sk-SK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977" y="237910"/>
            <a:ext cx="1506070" cy="150607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8"/>
          <a:stretch/>
        </p:blipFill>
        <p:spPr>
          <a:xfrm>
            <a:off x="9146801" y="4332529"/>
            <a:ext cx="2740399" cy="179978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270612" y="1993850"/>
            <a:ext cx="7761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Pevné látky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sa pôsobením tepla menia na </a:t>
            </a:r>
            <a:r>
              <a:rPr lang="sk-SK" sz="2800" b="1" dirty="0" smtClean="0">
                <a:latin typeface="Calibri" panose="020F0502020204030204" pitchFamily="34" charset="0"/>
              </a:rPr>
              <a:t>kvapalné.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Hovoríme, že sa                 ...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333503" y="2470903"/>
            <a:ext cx="297686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TOPIA/ ROZTÁPAJÚ.</a:t>
            </a:r>
            <a:endParaRPr lang="sk-SK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70" y="1884635"/>
            <a:ext cx="1836430" cy="2057770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580" y="2401917"/>
            <a:ext cx="2123467" cy="1167907"/>
          </a:xfrm>
          <a:prstGeom prst="rect">
            <a:avLst/>
          </a:prstGeom>
        </p:spPr>
      </p:pic>
      <p:sp>
        <p:nvSpPr>
          <p:cNvPr id="16" name="Obdĺžnik 15"/>
          <p:cNvSpPr/>
          <p:nvPr/>
        </p:nvSpPr>
        <p:spPr>
          <a:xfrm>
            <a:off x="11349318" y="6203576"/>
            <a:ext cx="555811" cy="654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59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1" grpId="0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53555" y="289446"/>
            <a:ext cx="1192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Menia sa topením a tuhnutím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látky na iné látky?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53555" y="943870"/>
            <a:ext cx="1192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NIE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– menia sa len ich niektoré vlastnosti.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5" y="1598294"/>
            <a:ext cx="3134151" cy="470795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69" y="1598294"/>
            <a:ext cx="3261179" cy="244588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9"/>
          <a:stretch/>
        </p:blipFill>
        <p:spPr>
          <a:xfrm>
            <a:off x="3944469" y="4175382"/>
            <a:ext cx="3261179" cy="213577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360" y="4175382"/>
            <a:ext cx="3165662" cy="226872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11" y="1572496"/>
            <a:ext cx="4357560" cy="239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02956" y="5052447"/>
            <a:ext cx="11468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Zmena látok pôsobením tepla a iných látok</a:t>
            </a:r>
            <a:endParaRPr lang="sk-SK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8048" y="171780"/>
            <a:ext cx="1145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Môžu sa niektoré </a:t>
            </a:r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látky meniť pôsobením tepla </a:t>
            </a:r>
            <a:r>
              <a:rPr lang="sk-SK" sz="2800" b="1" dirty="0" smtClean="0">
                <a:latin typeface="Calibri" panose="020F0502020204030204" pitchFamily="34" charset="0"/>
              </a:rPr>
              <a:t>a iných látok na iné látky?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28048" y="619865"/>
            <a:ext cx="1145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ÁNO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428048" y="1152824"/>
            <a:ext cx="1145915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libri" panose="020F0502020204030204" pitchFamily="34" charset="0"/>
              </a:rPr>
              <a:t>Uveďte príklady: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28048" y="1757244"/>
            <a:ext cx="1145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Pôsobením tepla papier a drevo </a:t>
            </a:r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zhoria. 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428048" y="3087566"/>
            <a:ext cx="8931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Pôsobením vlhkosti a vzduchu železo </a:t>
            </a:r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zhrdzavie. 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32849" y="2190819"/>
            <a:ext cx="600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→ Zmenia sa na popol a dym.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732849" y="3503212"/>
            <a:ext cx="600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  → </a:t>
            </a:r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Zmení sa na hrdzu.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428049" y="4417888"/>
            <a:ext cx="828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Pôsobením vody sa šumivé tablety </a:t>
            </a:r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rozpúšťajú. 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732848" y="4851463"/>
            <a:ext cx="11459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  → Vitamíny zo šumivých tabliet sa rozpustia.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428048" y="5546648"/>
            <a:ext cx="1145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Pôsobením octu alebo citrónovej šťavy sa vodný kameň </a:t>
            </a:r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rozpúšťa. 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732849" y="5980223"/>
            <a:ext cx="1115435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  → </a:t>
            </a:r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Zmení sa na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inú látku a pritom sa uvoľňuje plynná látka, ktorá vytvára bubliny.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3" y="1755282"/>
            <a:ext cx="1575546" cy="105036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11335" r="17889" b="1990"/>
          <a:stretch/>
        </p:blipFill>
        <p:spPr>
          <a:xfrm>
            <a:off x="10251173" y="2997048"/>
            <a:ext cx="1636026" cy="124887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7582" r="47910" b="4052"/>
          <a:stretch/>
        </p:blipFill>
        <p:spPr>
          <a:xfrm>
            <a:off x="10667999" y="4336441"/>
            <a:ext cx="1219200" cy="15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/>
          <p:cNvSpPr/>
          <p:nvPr/>
        </p:nvSpPr>
        <p:spPr>
          <a:xfrm>
            <a:off x="11333137" y="6020075"/>
            <a:ext cx="609600" cy="738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2" name="Skupina 11"/>
          <p:cNvGrpSpPr/>
          <p:nvPr/>
        </p:nvGrpSpPr>
        <p:grpSpPr>
          <a:xfrm>
            <a:off x="9065807" y="1429361"/>
            <a:ext cx="2524125" cy="2256806"/>
            <a:chOff x="9094382" y="3915393"/>
            <a:chExt cx="2524125" cy="2118969"/>
          </a:xfrm>
        </p:grpSpPr>
        <p:sp>
          <p:nvSpPr>
            <p:cNvPr id="16" name="Päťuholník 15"/>
            <p:cNvSpPr/>
            <p:nvPr/>
          </p:nvSpPr>
          <p:spPr>
            <a:xfrm flipH="1">
              <a:off x="9094382" y="3915393"/>
              <a:ext cx="2524125" cy="2118969"/>
            </a:xfrm>
            <a:prstGeom prst="homePlate">
              <a:avLst>
                <a:gd name="adj" fmla="val 1709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1</a:t>
              </a:r>
              <a:endParaRPr lang="sk-SK" dirty="0"/>
            </a:p>
          </p:txBody>
        </p:sp>
        <p:sp>
          <p:nvSpPr>
            <p:cNvPr id="15" name="BlokTextu 14"/>
            <p:cNvSpPr txBox="1"/>
            <p:nvPr/>
          </p:nvSpPr>
          <p:spPr>
            <a:xfrm>
              <a:off x="9472613" y="3958588"/>
              <a:ext cx="2145894" cy="14465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k-SK" sz="1600" b="1" dirty="0" smtClean="0">
                  <a:latin typeface="Calibri" panose="020F0502020204030204" pitchFamily="34" charset="0"/>
                </a:rPr>
                <a:t>Ak </a:t>
              </a:r>
              <a:r>
                <a:rPr lang="sk-SK" sz="28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nie</a:t>
              </a:r>
              <a:r>
                <a:rPr lang="sk-SK" sz="24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 </a:t>
              </a:r>
              <a:r>
                <a:rPr lang="sk-SK" sz="28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sú </a:t>
              </a:r>
              <a:r>
                <a:rPr lang="sk-SK" b="1" dirty="0" smtClean="0">
                  <a:latin typeface="Calibri" panose="020F0502020204030204" pitchFamily="34" charset="0"/>
                </a:rPr>
                <a:t>častice </a:t>
              </a:r>
              <a:r>
                <a:rPr lang="sk-SK" sz="24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pevne pri sebe</a:t>
              </a:r>
              <a:r>
                <a:rPr lang="sk-SK" b="1" dirty="0" smtClean="0">
                  <a:latin typeface="Calibri" panose="020F0502020204030204" pitchFamily="34" charset="0"/>
                </a:rPr>
                <a:t>, sú voľnejšie rozptýlené </a:t>
              </a: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276226" y="1551235"/>
            <a:ext cx="2524125" cy="2134932"/>
            <a:chOff x="304801" y="4037267"/>
            <a:chExt cx="2524125" cy="2134932"/>
          </a:xfrm>
        </p:grpSpPr>
        <p:sp>
          <p:nvSpPr>
            <p:cNvPr id="8" name="Päťuholník 7"/>
            <p:cNvSpPr/>
            <p:nvPr/>
          </p:nvSpPr>
          <p:spPr>
            <a:xfrm>
              <a:off x="304801" y="4037267"/>
              <a:ext cx="2524125" cy="2134932"/>
            </a:xfrm>
            <a:prstGeom prst="homePlate">
              <a:avLst>
                <a:gd name="adj" fmla="val 2046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" name="BlokTextu 6"/>
            <p:cNvSpPr txBox="1"/>
            <p:nvPr/>
          </p:nvSpPr>
          <p:spPr>
            <a:xfrm>
              <a:off x="361953" y="4301820"/>
              <a:ext cx="209549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k-SK" b="1" dirty="0" smtClean="0">
                  <a:latin typeface="Calibri" panose="020F0502020204030204" pitchFamily="34" charset="0"/>
                </a:rPr>
                <a:t>Ak </a:t>
              </a:r>
              <a:r>
                <a:rPr lang="sk-SK" sz="24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sú</a:t>
              </a:r>
              <a:r>
                <a:rPr lang="sk-SK" sz="20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 </a:t>
              </a:r>
              <a:r>
                <a:rPr lang="sk-SK" sz="2000" b="1" dirty="0" smtClean="0">
                  <a:latin typeface="Calibri" panose="020F0502020204030204" pitchFamily="34" charset="0"/>
                </a:rPr>
                <a:t>častice </a:t>
              </a:r>
              <a:r>
                <a:rPr lang="sk-SK" sz="24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pevne pri sebe</a:t>
              </a:r>
              <a:endParaRPr lang="sk-SK" sz="7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17" name="Obdĺžnik 16"/>
          <p:cNvSpPr/>
          <p:nvPr/>
        </p:nvSpPr>
        <p:spPr>
          <a:xfrm>
            <a:off x="7055021" y="1625884"/>
            <a:ext cx="610341" cy="28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BlokTextu 18"/>
          <p:cNvSpPr txBox="1"/>
          <p:nvPr/>
        </p:nvSpPr>
        <p:spPr>
          <a:xfrm>
            <a:off x="333378" y="2723188"/>
            <a:ext cx="209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latin typeface="Calibri" panose="020F0502020204030204" pitchFamily="34" charset="0"/>
              </a:rPr>
              <a:t>→ látka má </a:t>
            </a:r>
            <a:r>
              <a:rPr lang="sk-SK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VÄČŠIU HUSTOTU</a:t>
            </a:r>
            <a:r>
              <a:rPr lang="sk-SK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333378" y="240784"/>
            <a:ext cx="649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Látky sa skladajú z častíc.</a:t>
            </a:r>
            <a:endParaRPr lang="sk-SK" sz="2800" b="1" dirty="0">
              <a:latin typeface="Calibri" panose="020F0502020204030204" pitchFamily="34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9172575" y="2943225"/>
            <a:ext cx="2417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400" b="1" dirty="0">
                <a:latin typeface="Calibri" panose="020F0502020204030204" pitchFamily="34" charset="0"/>
              </a:rPr>
              <a:t>→ </a:t>
            </a:r>
            <a:r>
              <a:rPr lang="sk-SK" sz="1600" b="1" dirty="0">
                <a:latin typeface="Calibri" panose="020F0502020204030204" pitchFamily="34" charset="0"/>
              </a:rPr>
              <a:t>látka má </a:t>
            </a:r>
            <a:r>
              <a:rPr lang="sk-SK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MENŠIU HUSTOTU</a:t>
            </a:r>
            <a:r>
              <a:rPr lang="sk-SK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418143" y="228328"/>
            <a:ext cx="649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Akú hustotu majú látky, ak ....:</a:t>
            </a:r>
            <a:endParaRPr lang="sk-SK" sz="2800" b="1" dirty="0">
              <a:latin typeface="Calibri" panose="020F0502020204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75" y="4646259"/>
            <a:ext cx="2613089" cy="174291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1" t="11667" r="16389" b="5000"/>
          <a:stretch/>
        </p:blipFill>
        <p:spPr>
          <a:xfrm>
            <a:off x="157073" y="4276261"/>
            <a:ext cx="1764218" cy="226181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5991"/>
          <a:stretch/>
        </p:blipFill>
        <p:spPr>
          <a:xfrm>
            <a:off x="2082049" y="4276261"/>
            <a:ext cx="2448937" cy="211290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8" y="4640100"/>
            <a:ext cx="2573957" cy="1749069"/>
          </a:xfrm>
          <a:prstGeom prst="rect">
            <a:avLst/>
          </a:prstGeom>
        </p:spPr>
      </p:pic>
      <p:grpSp>
        <p:nvGrpSpPr>
          <p:cNvPr id="14" name="Skupina 13"/>
          <p:cNvGrpSpPr/>
          <p:nvPr/>
        </p:nvGrpSpPr>
        <p:grpSpPr>
          <a:xfrm>
            <a:off x="2807108" y="1444013"/>
            <a:ext cx="6307168" cy="2235974"/>
            <a:chOff x="2807108" y="1444013"/>
            <a:chExt cx="6307168" cy="2235974"/>
          </a:xfrm>
        </p:grpSpPr>
        <p:grpSp>
          <p:nvGrpSpPr>
            <p:cNvPr id="5" name="Skupina 4"/>
            <p:cNvGrpSpPr/>
            <p:nvPr/>
          </p:nvGrpSpPr>
          <p:grpSpPr>
            <a:xfrm>
              <a:off x="2807108" y="1602627"/>
              <a:ext cx="6307168" cy="2000252"/>
              <a:chOff x="2708242" y="1526780"/>
              <a:chExt cx="6307168" cy="2000252"/>
            </a:xfrm>
          </p:grpSpPr>
          <p:pic>
            <p:nvPicPr>
              <p:cNvPr id="3" name="Obrázok 2"/>
              <p:cNvPicPr>
                <a:picLocks noChangeAspect="1"/>
              </p:cNvPicPr>
              <p:nvPr/>
            </p:nvPicPr>
            <p:blipFill rotWithShape="1">
              <a:blip r:embed="rId7"/>
              <a:srcRect l="35651" t="61567" r="56662" b="23882"/>
              <a:stretch/>
            </p:blipFill>
            <p:spPr>
              <a:xfrm rot="16200000">
                <a:off x="6950868" y="1462489"/>
                <a:ext cx="2000252" cy="2128833"/>
              </a:xfrm>
              <a:prstGeom prst="rect">
                <a:avLst/>
              </a:prstGeom>
            </p:spPr>
          </p:pic>
          <p:pic>
            <p:nvPicPr>
              <p:cNvPr id="22" name="Obrázok 21"/>
              <p:cNvPicPr>
                <a:picLocks noChangeAspect="1"/>
              </p:cNvPicPr>
              <p:nvPr/>
            </p:nvPicPr>
            <p:blipFill rotWithShape="1">
              <a:blip r:embed="rId7"/>
              <a:srcRect l="35651" t="32921" r="56662" b="38564"/>
              <a:stretch/>
            </p:blipFill>
            <p:spPr>
              <a:xfrm rot="16200000">
                <a:off x="3794092" y="440930"/>
                <a:ext cx="2000252" cy="4171951"/>
              </a:xfrm>
              <a:prstGeom prst="rect">
                <a:avLst/>
              </a:prstGeom>
            </p:spPr>
          </p:pic>
        </p:grpSp>
        <p:sp>
          <p:nvSpPr>
            <p:cNvPr id="13" name="Obdĺžnik 12"/>
            <p:cNvSpPr/>
            <p:nvPr/>
          </p:nvSpPr>
          <p:spPr>
            <a:xfrm>
              <a:off x="6997870" y="1444013"/>
              <a:ext cx="2061553" cy="22359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28" name="Obrázok 27"/>
          <p:cNvPicPr>
            <a:picLocks noChangeAspect="1"/>
          </p:cNvPicPr>
          <p:nvPr/>
        </p:nvPicPr>
        <p:blipFill rotWithShape="1">
          <a:blip r:embed="rId7"/>
          <a:srcRect l="35651" t="61567" r="56662" b="23882"/>
          <a:stretch/>
        </p:blipFill>
        <p:spPr>
          <a:xfrm rot="16200000">
            <a:off x="7056117" y="1411076"/>
            <a:ext cx="2000252" cy="21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02956" y="5052447"/>
            <a:ext cx="11468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Trenie</a:t>
            </a:r>
            <a:endParaRPr lang="sk-SK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53555" y="289446"/>
            <a:ext cx="1192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Calibri" panose="020F0502020204030204" pitchFamily="34" charset="0"/>
              </a:rPr>
              <a:t>Ako vzniká </a:t>
            </a:r>
            <a:r>
              <a:rPr lang="sk-SK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trenie</a:t>
            </a:r>
            <a:r>
              <a:rPr lang="sk-SK" sz="3200" b="1" dirty="0" smtClean="0">
                <a:latin typeface="Calibri" panose="020F0502020204030204" pitchFamily="34" charset="0"/>
              </a:rPr>
              <a:t>?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53555" y="824190"/>
            <a:ext cx="1192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Keď sa pohybuje jeden predmet po povrchu druhého predmetu.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9" y="1470521"/>
            <a:ext cx="6893859" cy="3576189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553555" y="5325035"/>
            <a:ext cx="855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Pri ktorom povrchu vzniká </a:t>
            </a:r>
            <a:r>
              <a:rPr lang="sk-SK" sz="2800" b="1" dirty="0" smtClean="0">
                <a:latin typeface="Calibri" panose="020F0502020204030204" pitchFamily="34" charset="0"/>
              </a:rPr>
              <a:t>väčšie </a:t>
            </a:r>
            <a:r>
              <a:rPr lang="sk-SK" sz="2800" b="1" dirty="0">
                <a:latin typeface="Calibri" panose="020F0502020204030204" pitchFamily="34" charset="0"/>
              </a:rPr>
              <a:t>trenie?</a:t>
            </a:r>
            <a:endParaRPr lang="sk-SK" sz="2800" b="1" dirty="0">
              <a:latin typeface="Calibri" panose="020F0502020204030204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899646" y="5848255"/>
            <a:ext cx="14253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libri" panose="020F0502020204030204" pitchFamily="34" charset="0"/>
              </a:rPr>
              <a:t>Drsný </a:t>
            </a:r>
          </a:p>
          <a:p>
            <a:pPr algn="ctr"/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povrch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609648" y="5848255"/>
            <a:ext cx="14253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libri" panose="020F0502020204030204" pitchFamily="34" charset="0"/>
              </a:rPr>
              <a:t>Hladký</a:t>
            </a:r>
          </a:p>
          <a:p>
            <a:pPr algn="ctr"/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povrch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805514" y="5840924"/>
            <a:ext cx="1425389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Drsný </a:t>
            </a:r>
          </a:p>
          <a:p>
            <a:pPr algn="ctr"/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povrch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5726013" y="5952239"/>
            <a:ext cx="1268891" cy="684584"/>
            <a:chOff x="3496235" y="1150747"/>
            <a:chExt cx="1268891" cy="684584"/>
          </a:xfrm>
        </p:grpSpPr>
        <p:cxnSp>
          <p:nvCxnSpPr>
            <p:cNvPr id="15" name="Rovná spojnica 14"/>
            <p:cNvCxnSpPr/>
            <p:nvPr/>
          </p:nvCxnSpPr>
          <p:spPr>
            <a:xfrm>
              <a:off x="3496235" y="1150747"/>
              <a:ext cx="1111624" cy="6845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flipV="1">
              <a:off x="3496235" y="1150747"/>
              <a:ext cx="1268891" cy="6845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07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1" grpId="0"/>
      <p:bldP spid="12" grpId="0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8048" y="447672"/>
            <a:ext cx="11477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Calibri" panose="020F0502020204030204" pitchFamily="34" charset="0"/>
              </a:rPr>
              <a:t>Čo nastáva pri trení?</a:t>
            </a:r>
            <a:endParaRPr lang="sk-SK" sz="3200" b="1" dirty="0"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28049" y="1120025"/>
            <a:ext cx="636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latin typeface="Calibri" panose="020F0502020204030204" pitchFamily="34" charset="0"/>
              </a:rPr>
              <a:t>Teplo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(trenie rúk, keď je nám zima)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28048" y="1643245"/>
            <a:ext cx="6364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latin typeface="Calibri" panose="020F0502020204030204" pitchFamily="34" charset="0"/>
              </a:rPr>
              <a:t>Zastavenie pohybu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(brzdenie na bicykli)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6" t="15163" r="12299" b="16340"/>
          <a:stretch/>
        </p:blipFill>
        <p:spPr>
          <a:xfrm>
            <a:off x="6792664" y="213968"/>
            <a:ext cx="1559859" cy="233533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94" y="213969"/>
            <a:ext cx="3340035" cy="2383383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562518" y="2982309"/>
            <a:ext cx="11477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Calibri" panose="020F0502020204030204" pitchFamily="34" charset="0"/>
              </a:rPr>
              <a:t>Trenie potrebujeme niekedy:</a:t>
            </a:r>
            <a:endParaRPr lang="sk-SK" sz="3200" b="1" dirty="0">
              <a:latin typeface="Calibri" panose="020F050202020403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28048" y="3539320"/>
            <a:ext cx="5192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2800" b="1" dirty="0" smtClean="0">
                <a:latin typeface="Calibri" panose="020F0502020204030204" pitchFamily="34" charset="0"/>
              </a:rPr>
              <a:t>Zvýšiť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   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(brzdy, podrážky kopačiek</a:t>
            </a:r>
          </a:p>
          <a:p>
            <a:pPr algn="ctr"/>
            <a:r>
              <a:rPr lang="sk-SK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      futbalistov, posypová soľ)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915586" y="3644577"/>
            <a:ext cx="4483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2800" b="1" dirty="0" smtClean="0">
                <a:latin typeface="Calibri" panose="020F0502020204030204" pitchFamily="34" charset="0"/>
              </a:rPr>
              <a:t>Znížiť </a:t>
            </a:r>
          </a:p>
          <a:p>
            <a:pPr algn="ctr"/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   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(korčule na ľad, lyže, pánty na dverách)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r="7500"/>
          <a:stretch/>
        </p:blipFill>
        <p:spPr>
          <a:xfrm>
            <a:off x="1748645" y="5083359"/>
            <a:ext cx="3325379" cy="153499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23" y="5083359"/>
            <a:ext cx="2097600" cy="177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66684" y="325305"/>
            <a:ext cx="1192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Calibri" panose="020F0502020204030204" pitchFamily="34" charset="0"/>
              </a:rPr>
              <a:t>Ako sa volá sila, ktorá pôsobí pri trení?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66684" y="860049"/>
            <a:ext cx="1192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Trecia sila</a:t>
            </a:r>
            <a:endParaRPr lang="sk-SK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40" y="1085800"/>
            <a:ext cx="6945579" cy="4346332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266684" y="1918013"/>
            <a:ext cx="3739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Calibri" panose="020F0502020204030204" pitchFamily="34" charset="0"/>
              </a:rPr>
              <a:t>Trecia sila pôsobí ...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266683" y="2452757"/>
            <a:ext cx="559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Calibri" panose="020F0502020204030204" pitchFamily="34" charset="0"/>
              </a:rPr>
              <a:t>PROTI</a:t>
            </a:r>
            <a:r>
              <a:rPr lang="sk-SK" sz="2800" b="1" dirty="0" smtClean="0">
                <a:latin typeface="Calibri" panose="020F0502020204030204" pitchFamily="34" charset="0"/>
              </a:rPr>
              <a:t> </a:t>
            </a:r>
            <a:r>
              <a:rPr lang="sk-SK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pohybu predmetu.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266683" y="5607852"/>
            <a:ext cx="1192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Calibri" panose="020F0502020204030204" pitchFamily="34" charset="0"/>
              </a:rPr>
              <a:t>Môže človek treciu silu prispôsobovať </a:t>
            </a:r>
            <a:r>
              <a:rPr lang="sk-SK" sz="2800" b="1" dirty="0" smtClean="0">
                <a:latin typeface="Calibri" panose="020F0502020204030204" pitchFamily="34" charset="0"/>
              </a:rPr>
              <a:t>(zväčšovať alebo zmenšovať)?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266682" y="6273225"/>
            <a:ext cx="559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Calibri" panose="020F0502020204030204" pitchFamily="34" charset="0"/>
              </a:rPr>
              <a:t>ÁNO</a:t>
            </a:r>
            <a:endParaRPr lang="sk-SK" sz="3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02956" y="5052447"/>
            <a:ext cx="11468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Svetlo a tiene</a:t>
            </a:r>
            <a:endParaRPr lang="sk-SK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07343" y="773540"/>
            <a:ext cx="5954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Potrebuje človek k životu svetlo?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07343" y="1296760"/>
            <a:ext cx="527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ÁNO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07343" y="2081590"/>
            <a:ext cx="547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Čo je najväčším zdrojom svetla?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07343" y="2604810"/>
            <a:ext cx="527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Slnko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07343" y="3651250"/>
            <a:ext cx="477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Svetlo sa      ...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2186260" y="3651250"/>
            <a:ext cx="31925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vytvára  </a:t>
            </a:r>
            <a:r>
              <a:rPr lang="sk-SK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alebo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 odráža.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607342" y="4697690"/>
            <a:ext cx="674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Dá sa svetlo chytiť do ruky alebo ovoňať?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607343" y="5220910"/>
            <a:ext cx="527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NIE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63" y="1665268"/>
            <a:ext cx="4780701" cy="31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 animBg="1"/>
      <p:bldP spid="15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89978" y="250320"/>
            <a:ext cx="5954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Ako sa šíri svetlo?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89978" y="648037"/>
            <a:ext cx="527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Priamočiaro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07343" y="1403658"/>
            <a:ext cx="547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Niektoré predmety vytvárajú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589978" y="1796073"/>
            <a:ext cx="575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tiene  </a:t>
            </a:r>
            <a:r>
              <a:rPr lang="sk-SK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alebo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 robia svetlu prekážku.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482" y="2711708"/>
            <a:ext cx="4498322" cy="337547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r="37982" b="15364"/>
          <a:stretch/>
        </p:blipFill>
        <p:spPr>
          <a:xfrm>
            <a:off x="2375231" y="2668657"/>
            <a:ext cx="3299012" cy="33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kTextu 14"/>
          <p:cNvSpPr txBox="1"/>
          <p:nvPr/>
        </p:nvSpPr>
        <p:spPr>
          <a:xfrm>
            <a:off x="535625" y="137219"/>
            <a:ext cx="1119021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libri" panose="020F0502020204030204" pitchFamily="34" charset="0"/>
              </a:rPr>
              <a:t>Vysvetli, aký je rozdiel medzi nasledovnými predmetmi: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500332" y="2298210"/>
            <a:ext cx="527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Priesvitné predmety</a:t>
            </a:r>
            <a:endParaRPr lang="sk-SK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500332" y="783909"/>
            <a:ext cx="527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Nepriesvitné predmety</a:t>
            </a:r>
            <a:endParaRPr lang="sk-SK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500332" y="5044925"/>
            <a:ext cx="527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Priehľadné predmety</a:t>
            </a:r>
            <a:endParaRPr lang="sk-SK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517698" y="1194811"/>
            <a:ext cx="11369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Sú z materiálov, cez ktoré </a:t>
            </a:r>
            <a:r>
              <a:rPr lang="sk-SK" sz="2800" b="1" dirty="0" smtClean="0">
                <a:latin typeface="Calibri" panose="020F0502020204030204" pitchFamily="34" charset="0"/>
              </a:rPr>
              <a:t>nepreniká žiadne svetlo.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Vytvárajú skutočný tieň.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679626" y="2716270"/>
            <a:ext cx="82522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Sú z materiálov, ktoré </a:t>
            </a:r>
            <a:r>
              <a:rPr lang="sk-SK" sz="2800" b="1" dirty="0">
                <a:latin typeface="Calibri" panose="020F0502020204030204" pitchFamily="34" charset="0"/>
              </a:rPr>
              <a:t>prepúšťajú len určité množstvo svetla.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Vytvárajú tieň, ale nie je tak dobre viditeľný, ako pri nepriesvitných materiáloch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Príklad: voskový papier, namrznuté sklo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25555" y="5503279"/>
            <a:ext cx="11512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Sú z materiálov, ktoré </a:t>
            </a:r>
            <a:r>
              <a:rPr lang="sk-SK" sz="2800" b="1" dirty="0" smtClean="0">
                <a:latin typeface="Calibri" panose="020F0502020204030204" pitchFamily="34" charset="0"/>
              </a:rPr>
              <a:t>svetlo prepúšťajú.  </a:t>
            </a:r>
            <a:endParaRPr lang="sk-SK" sz="2800" b="1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Vytvárajú tieň,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ktorý je málo viditeľný.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Príklad: sklo, celofán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835" y="1052707"/>
            <a:ext cx="2794000" cy="16002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91" y="2888223"/>
            <a:ext cx="2857287" cy="214296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1"/>
          <a:stretch/>
        </p:blipFill>
        <p:spPr>
          <a:xfrm>
            <a:off x="8328260" y="5447393"/>
            <a:ext cx="3558942" cy="128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19" grpId="0"/>
      <p:bldP spid="20" grpId="0"/>
      <p:bldP spid="21" grpId="0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243839" y="3756073"/>
            <a:ext cx="119481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sk-SK" sz="11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05  </a:t>
            </a:r>
            <a:r>
              <a:rPr lang="sk-SK" sz="5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Objavujeme </a:t>
            </a:r>
            <a:r>
              <a:rPr lang="sk-SK" sz="5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pôdu</a:t>
            </a:r>
            <a:endParaRPr lang="sk-SK" sz="5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1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243839" y="3756073"/>
            <a:ext cx="119481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sk-SK" sz="11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Záver</a:t>
            </a:r>
            <a:endParaRPr lang="sk-SK" sz="5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47675" y="375859"/>
            <a:ext cx="543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Čo sa deje s predmetmi, </a:t>
            </a:r>
          </a:p>
          <a:p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ktoré majú </a:t>
            </a:r>
            <a:r>
              <a:rPr lang="sk-SK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menšiu hustotu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ako voda?  →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865026" y="705350"/>
            <a:ext cx="388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Plávajú</a:t>
            </a:r>
            <a:r>
              <a:rPr lang="sk-SK" sz="2400" b="1" dirty="0" smtClean="0">
                <a:latin typeface="Calibri" panose="020F0502020204030204" pitchFamily="34" charset="0"/>
              </a:rPr>
              <a:t> na hladine vody.</a:t>
            </a:r>
            <a:endParaRPr lang="sk-SK" sz="2400" b="1" dirty="0">
              <a:latin typeface="Calibri" panose="020F050202020403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69099" y="2538791"/>
            <a:ext cx="543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Čo sa deje s predmetmi, </a:t>
            </a:r>
          </a:p>
          <a:p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ktoré majú </a:t>
            </a:r>
            <a:r>
              <a:rPr lang="sk-SK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väčšiu hustotu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ako voda?  →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886450" y="2785013"/>
            <a:ext cx="345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Klesajú</a:t>
            </a:r>
            <a:r>
              <a:rPr lang="sk-SK" sz="2400" b="1" dirty="0" smtClean="0">
                <a:latin typeface="Calibri" panose="020F0502020204030204" pitchFamily="34" charset="0"/>
              </a:rPr>
              <a:t> na dno.</a:t>
            </a:r>
            <a:endParaRPr lang="sk-SK" sz="2400" b="1" dirty="0">
              <a:latin typeface="Calibri" panose="020F050202020403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69089" y="4493284"/>
            <a:ext cx="5438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Čo sa deje s predmetmi, </a:t>
            </a:r>
          </a:p>
          <a:p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ktoré majú </a:t>
            </a:r>
            <a:r>
              <a:rPr lang="sk-SK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hustotu podobnú </a:t>
            </a:r>
            <a:r>
              <a:rPr lang="sk-S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hustote vody? </a:t>
            </a:r>
            <a:endParaRPr lang="sk-SK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686440" y="4862097"/>
            <a:ext cx="603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Plávajú = vznášajú sa</a:t>
            </a:r>
            <a:r>
              <a:rPr lang="sk-SK" sz="2400" b="1" dirty="0" smtClean="0">
                <a:latin typeface="Calibri" panose="020F0502020204030204" pitchFamily="34" charset="0"/>
              </a:rPr>
              <a:t> na hladine vody.</a:t>
            </a:r>
            <a:endParaRPr lang="sk-SK" sz="2400" b="1" dirty="0">
              <a:latin typeface="Calibri" panose="020F0502020204030204" pitchFamily="34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081612" y="4893393"/>
            <a:ext cx="40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→</a:t>
            </a:r>
            <a:endParaRPr lang="sk-SK" sz="20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 b="9360"/>
          <a:stretch/>
        </p:blipFill>
        <p:spPr>
          <a:xfrm>
            <a:off x="9952581" y="144424"/>
            <a:ext cx="1426318" cy="1644470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5409632"/>
            <a:ext cx="2576512" cy="1448368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2098845"/>
            <a:ext cx="1576477" cy="2364716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849" y="2187430"/>
            <a:ext cx="1013394" cy="2118594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5" r="32012"/>
          <a:stretch/>
        </p:blipFill>
        <p:spPr>
          <a:xfrm>
            <a:off x="11400080" y="80956"/>
            <a:ext cx="591163" cy="16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980661" y="543339"/>
            <a:ext cx="98331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 smtClean="0">
                <a:latin typeface="Calibri" panose="020F0502020204030204" pitchFamily="34" charset="0"/>
              </a:rPr>
              <a:t>Link</a:t>
            </a:r>
            <a:r>
              <a:rPr lang="sk-SK" sz="3200" b="1" dirty="0" smtClean="0">
                <a:latin typeface="Calibri" panose="020F0502020204030204" pitchFamily="34" charset="0"/>
              </a:rPr>
              <a:t> na prezentáciu s animáciami:</a:t>
            </a:r>
          </a:p>
          <a:p>
            <a:endParaRPr lang="sk-SK" dirty="0">
              <a:latin typeface="Calibri" panose="020F0502020204030204" pitchFamily="34" charset="0"/>
            </a:endParaRPr>
          </a:p>
          <a:p>
            <a:r>
              <a:rPr lang="sk-SK" sz="2400" b="1" u="sng" dirty="0">
                <a:solidFill>
                  <a:srgbClr val="C00000"/>
                </a:solidFill>
                <a:latin typeface="Calibri" panose="020F0502020204030204" pitchFamily="34" charset="0"/>
                <a:hlinkClick r:id="rId2"/>
              </a:rPr>
              <a:t>http://files.gtog.eu/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779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33378" y="240784"/>
            <a:ext cx="1048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Ktoré z nasledovných predmetov pláva na hladine vody?</a:t>
            </a:r>
            <a:endParaRPr lang="sk-SK" sz="2800" b="1" dirty="0">
              <a:latin typeface="Calibri" panose="020F0502020204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1" y="1007324"/>
            <a:ext cx="2673350" cy="20574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793240"/>
            <a:ext cx="2701925" cy="174004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3900487"/>
            <a:ext cx="2609849" cy="195738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4792"/>
          <a:stretch/>
        </p:blipFill>
        <p:spPr>
          <a:xfrm>
            <a:off x="7067550" y="1071672"/>
            <a:ext cx="3748088" cy="192870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99" y="3973511"/>
            <a:ext cx="1811337" cy="1811337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6" b="20004"/>
          <a:stretch/>
        </p:blipFill>
        <p:spPr>
          <a:xfrm>
            <a:off x="8941594" y="3429000"/>
            <a:ext cx="2857500" cy="170021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36" y="4279107"/>
            <a:ext cx="2505447" cy="14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33378" y="240784"/>
            <a:ext cx="1146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</a:rPr>
              <a:t>VYHODNOTENIE - Ktoré z nasledovných predmetov pláva na hladine vody?</a:t>
            </a:r>
            <a:endParaRPr lang="sk-SK" sz="2800" b="1" dirty="0">
              <a:latin typeface="Calibri" panose="020F0502020204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7" b="16027"/>
          <a:stretch/>
        </p:blipFill>
        <p:spPr>
          <a:xfrm>
            <a:off x="4449906" y="2996241"/>
            <a:ext cx="2624135" cy="14001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40" y="3129640"/>
            <a:ext cx="1877258" cy="140794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4792"/>
          <a:stretch/>
        </p:blipFill>
        <p:spPr>
          <a:xfrm>
            <a:off x="9897353" y="1760346"/>
            <a:ext cx="1985085" cy="1021492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22" y="5102262"/>
            <a:ext cx="2154284" cy="121374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6" b="20004"/>
          <a:stretch/>
        </p:blipFill>
        <p:spPr>
          <a:xfrm>
            <a:off x="5341099" y="2095498"/>
            <a:ext cx="1450274" cy="86291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5492" r="23775" b="5868"/>
          <a:stretch/>
        </p:blipFill>
        <p:spPr>
          <a:xfrm>
            <a:off x="333377" y="877321"/>
            <a:ext cx="2855821" cy="585209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34" y="3129640"/>
            <a:ext cx="1759899" cy="113337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35" y="2958412"/>
            <a:ext cx="1811337" cy="1811337"/>
          </a:xfrm>
          <a:prstGeom prst="rect">
            <a:avLst/>
          </a:prstGeom>
        </p:spPr>
      </p:pic>
      <p:sp>
        <p:nvSpPr>
          <p:cNvPr id="16" name="Obdĺžnik 15"/>
          <p:cNvSpPr/>
          <p:nvPr/>
        </p:nvSpPr>
        <p:spPr>
          <a:xfrm>
            <a:off x="11310938" y="6132320"/>
            <a:ext cx="571500" cy="597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181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07409 -0.241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-0.10185 L 0.01263 0.281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00365 0.487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0017 0.279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76 0.01065 L -0.10091 -0.5011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01107 0.491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02956" y="5052447"/>
            <a:ext cx="11468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Porovnávame hustotu látok</a:t>
            </a:r>
            <a:endParaRPr lang="sk-SK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 dreva">
  <a:themeElements>
    <a:clrScheme name="Typ dre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 drev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 dre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 dreva</Template>
  <TotalTime>1875</TotalTime>
  <Words>1800</Words>
  <Application>Microsoft Office PowerPoint</Application>
  <PresentationFormat>Širokouhlá</PresentationFormat>
  <Paragraphs>344</Paragraphs>
  <Slides>60</Slides>
  <Notes>18</Notes>
  <HiddenSlides>1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60</vt:i4>
      </vt:variant>
    </vt:vector>
  </HeadingPairs>
  <TitlesOfParts>
    <vt:vector size="66" baseType="lpstr">
      <vt:lpstr>Arial</vt:lpstr>
      <vt:lpstr>Calibri</vt:lpstr>
      <vt:lpstr>Rockwell</vt:lpstr>
      <vt:lpstr>Rockwell Condensed</vt:lpstr>
      <vt:lpstr>Wingdings</vt:lpstr>
      <vt:lpstr>Typ dreva</vt:lpstr>
      <vt:lpstr>PRÍRODOVEDA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PRÍRODOVEDA</dc:title>
  <dc:creator>ivana</dc:creator>
  <cp:lastModifiedBy>ivana</cp:lastModifiedBy>
  <cp:revision>471</cp:revision>
  <dcterms:created xsi:type="dcterms:W3CDTF">2016-10-30T12:41:24Z</dcterms:created>
  <dcterms:modified xsi:type="dcterms:W3CDTF">2017-04-06T19:18:48Z</dcterms:modified>
</cp:coreProperties>
</file>